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CBF782-2E7C-407B-AF9C-52C5D6B50022}" type="datetimeFigureOut">
              <a:rPr lang="hu-HU" smtClean="0"/>
              <a:t>2018. 07. 11.</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13030C-4DB5-4D54-8344-E6EE719987CE}" type="slidenum">
              <a:rPr lang="hu-HU" smtClean="0"/>
              <a:t>‹#›</a:t>
            </a:fld>
            <a:endParaRPr lang="hu-HU"/>
          </a:p>
        </p:txBody>
      </p:sp>
    </p:spTree>
    <p:extLst>
      <p:ext uri="{BB962C8B-B14F-4D97-AF65-F5344CB8AC3E}">
        <p14:creationId xmlns:p14="http://schemas.microsoft.com/office/powerpoint/2010/main" val="3439664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hu-HU" smtClean="0"/>
              <a:t>How is NÉBIH structured as a government body?  NÉBIH operates under the supervision of the Ministry of Agriculture. The head of NÉBIH is the President, who is also the Deputy Chief Veterinary Off</a:t>
            </a:r>
            <a:r>
              <a:rPr lang="hu-HU" altLang="hu-HU" smtClean="0"/>
              <a:t>i</a:t>
            </a:r>
            <a:r>
              <a:rPr lang="en-US" altLang="hu-HU" smtClean="0"/>
              <a:t>cer</a:t>
            </a:r>
            <a:r>
              <a:rPr lang="hu-HU" altLang="hu-HU" smtClean="0"/>
              <a:t> of Hungary</a:t>
            </a:r>
            <a:r>
              <a:rPr lang="en-US" altLang="hu-HU" smtClean="0"/>
              <a:t>. There are 4 deputy presidents under the President and there are 10 Professional Directorates under the 4 d</a:t>
            </a:r>
            <a:r>
              <a:rPr lang="hu-HU" altLang="hu-HU" smtClean="0"/>
              <a:t>e</a:t>
            </a:r>
            <a:r>
              <a:rPr lang="en-US" altLang="hu-HU" smtClean="0"/>
              <a:t>puty presidents. The 10  Professional Directorates cover the whole food chain from farm to table. The investigation of foodborne de</a:t>
            </a:r>
            <a:r>
              <a:rPr lang="hu-HU" altLang="hu-HU" smtClean="0"/>
              <a:t>s</a:t>
            </a:r>
            <a:r>
              <a:rPr lang="en-US" altLang="hu-HU" smtClean="0"/>
              <a:t>eases belongs to one of the Departments of the Food and Feed Safety Directorate.   </a:t>
            </a:r>
          </a:p>
          <a:p>
            <a:endParaRPr lang="en-US" altLang="hu-HU" smtClean="0"/>
          </a:p>
          <a:p>
            <a:r>
              <a:rPr lang="en-US" altLang="hu-HU" smtClean="0"/>
              <a:t>NÉBIH is the national/central competent authority. It excer</a:t>
            </a:r>
            <a:r>
              <a:rPr lang="hu-HU" altLang="hu-HU" smtClean="0"/>
              <a:t>c</a:t>
            </a:r>
            <a:r>
              <a:rPr lang="en-US" altLang="hu-HU" smtClean="0"/>
              <a:t>ises professional supervision over local compe</a:t>
            </a:r>
            <a:r>
              <a:rPr lang="hu-HU" altLang="hu-HU" smtClean="0"/>
              <a:t>tent</a:t>
            </a:r>
            <a:r>
              <a:rPr lang="en-US" altLang="hu-HU" smtClean="0"/>
              <a:t> authorities. Local compe</a:t>
            </a:r>
            <a:r>
              <a:rPr lang="hu-HU" altLang="hu-HU" smtClean="0"/>
              <a:t>te</a:t>
            </a:r>
            <a:r>
              <a:rPr lang="en-US" altLang="hu-HU" smtClean="0"/>
              <a:t>nt authorities operate within the 19 County Government Offices and are directed by the Ministry of </a:t>
            </a:r>
            <a:r>
              <a:rPr lang="hu-HU" altLang="hu-HU" smtClean="0"/>
              <a:t>Public </a:t>
            </a:r>
            <a:r>
              <a:rPr lang="en-US" altLang="hu-HU" smtClean="0"/>
              <a:t>Administration</a:t>
            </a:r>
            <a:r>
              <a:rPr lang="hu-HU" altLang="hu-HU" smtClean="0"/>
              <a:t> and Justice</a:t>
            </a:r>
            <a:r>
              <a:rPr lang="en-US" altLang="hu-HU" smtClean="0"/>
              <a:t>. </a:t>
            </a:r>
          </a:p>
          <a:p>
            <a:r>
              <a:rPr lang="en-US" altLang="hu-HU" smtClean="0"/>
              <a:t> </a:t>
            </a:r>
          </a:p>
          <a:p>
            <a:r>
              <a:rPr lang="en-US" altLang="hu-HU" smtClean="0"/>
              <a:t>The 19 County Government Offices supervise the work of all District Offices. District Offices have large autonomy. The Food Chain Safety and Animal Health Units of the District Offices are headed by the District Veterinarians. </a:t>
            </a:r>
          </a:p>
        </p:txBody>
      </p:sp>
      <p:sp>
        <p:nvSpPr>
          <p:cNvPr id="61444"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0104AF9-939B-4246-8865-82F0D9C75EFE}" type="slidenum">
              <a:rPr lang="hu-HU" altLang="hu-HU"/>
              <a:pPr eaLnBrk="1" hangingPunct="1"/>
              <a:t>1</a:t>
            </a:fld>
            <a:endParaRPr lang="hu-HU" altLang="hu-HU"/>
          </a:p>
        </p:txBody>
      </p:sp>
    </p:spTree>
    <p:extLst>
      <p:ext uri="{BB962C8B-B14F-4D97-AF65-F5344CB8AC3E}">
        <p14:creationId xmlns:p14="http://schemas.microsoft.com/office/powerpoint/2010/main" val="3153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BAF26355-E45D-4563-AA04-18E4EA9E0D30}" type="datetimeFigureOut">
              <a:rPr lang="hu-HU" smtClean="0"/>
              <a:t>2018. 07. 11.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2517A2E-D41B-4A43-940D-F982B65E8B26}" type="slidenum">
              <a:rPr lang="hu-HU" smtClean="0"/>
              <a:t>‹#›</a:t>
            </a:fld>
            <a:endParaRPr lang="hu-HU"/>
          </a:p>
        </p:txBody>
      </p:sp>
    </p:spTree>
    <p:extLst>
      <p:ext uri="{BB962C8B-B14F-4D97-AF65-F5344CB8AC3E}">
        <p14:creationId xmlns:p14="http://schemas.microsoft.com/office/powerpoint/2010/main" val="89375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AF26355-E45D-4563-AA04-18E4EA9E0D30}" type="datetimeFigureOut">
              <a:rPr lang="hu-HU" smtClean="0"/>
              <a:t>2018. 07. 11.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2517A2E-D41B-4A43-940D-F982B65E8B26}" type="slidenum">
              <a:rPr lang="hu-HU" smtClean="0"/>
              <a:t>‹#›</a:t>
            </a:fld>
            <a:endParaRPr lang="hu-HU"/>
          </a:p>
        </p:txBody>
      </p:sp>
    </p:spTree>
    <p:extLst>
      <p:ext uri="{BB962C8B-B14F-4D97-AF65-F5344CB8AC3E}">
        <p14:creationId xmlns:p14="http://schemas.microsoft.com/office/powerpoint/2010/main" val="592104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AF26355-E45D-4563-AA04-18E4EA9E0D30}" type="datetimeFigureOut">
              <a:rPr lang="hu-HU" smtClean="0"/>
              <a:t>2018. 07. 11.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2517A2E-D41B-4A43-940D-F982B65E8B26}" type="slidenum">
              <a:rPr lang="hu-HU" smtClean="0"/>
              <a:t>‹#›</a:t>
            </a:fld>
            <a:endParaRPr lang="hu-HU"/>
          </a:p>
        </p:txBody>
      </p:sp>
    </p:spTree>
    <p:extLst>
      <p:ext uri="{BB962C8B-B14F-4D97-AF65-F5344CB8AC3E}">
        <p14:creationId xmlns:p14="http://schemas.microsoft.com/office/powerpoint/2010/main" val="3858800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AF26355-E45D-4563-AA04-18E4EA9E0D30}" type="datetimeFigureOut">
              <a:rPr lang="hu-HU" smtClean="0"/>
              <a:t>2018. 07. 11.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2517A2E-D41B-4A43-940D-F982B65E8B26}" type="slidenum">
              <a:rPr lang="hu-HU" smtClean="0"/>
              <a:t>‹#›</a:t>
            </a:fld>
            <a:endParaRPr lang="hu-HU"/>
          </a:p>
        </p:txBody>
      </p:sp>
    </p:spTree>
    <p:extLst>
      <p:ext uri="{BB962C8B-B14F-4D97-AF65-F5344CB8AC3E}">
        <p14:creationId xmlns:p14="http://schemas.microsoft.com/office/powerpoint/2010/main" val="379688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BAF26355-E45D-4563-AA04-18E4EA9E0D30}" type="datetimeFigureOut">
              <a:rPr lang="hu-HU" smtClean="0"/>
              <a:t>2018. 07. 11.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2517A2E-D41B-4A43-940D-F982B65E8B26}" type="slidenum">
              <a:rPr lang="hu-HU" smtClean="0"/>
              <a:t>‹#›</a:t>
            </a:fld>
            <a:endParaRPr lang="hu-HU"/>
          </a:p>
        </p:txBody>
      </p:sp>
    </p:spTree>
    <p:extLst>
      <p:ext uri="{BB962C8B-B14F-4D97-AF65-F5344CB8AC3E}">
        <p14:creationId xmlns:p14="http://schemas.microsoft.com/office/powerpoint/2010/main" val="165923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BAF26355-E45D-4563-AA04-18E4EA9E0D30}" type="datetimeFigureOut">
              <a:rPr lang="hu-HU" smtClean="0"/>
              <a:t>2018. 07. 11.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2517A2E-D41B-4A43-940D-F982B65E8B26}" type="slidenum">
              <a:rPr lang="hu-HU" smtClean="0"/>
              <a:t>‹#›</a:t>
            </a:fld>
            <a:endParaRPr lang="hu-HU"/>
          </a:p>
        </p:txBody>
      </p:sp>
    </p:spTree>
    <p:extLst>
      <p:ext uri="{BB962C8B-B14F-4D97-AF65-F5344CB8AC3E}">
        <p14:creationId xmlns:p14="http://schemas.microsoft.com/office/powerpoint/2010/main" val="845648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BAF26355-E45D-4563-AA04-18E4EA9E0D30}" type="datetimeFigureOut">
              <a:rPr lang="hu-HU" smtClean="0"/>
              <a:t>2018. 07. 11.</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D2517A2E-D41B-4A43-940D-F982B65E8B26}" type="slidenum">
              <a:rPr lang="hu-HU" smtClean="0"/>
              <a:t>‹#›</a:t>
            </a:fld>
            <a:endParaRPr lang="hu-HU"/>
          </a:p>
        </p:txBody>
      </p:sp>
    </p:spTree>
    <p:extLst>
      <p:ext uri="{BB962C8B-B14F-4D97-AF65-F5344CB8AC3E}">
        <p14:creationId xmlns:p14="http://schemas.microsoft.com/office/powerpoint/2010/main" val="4167325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BAF26355-E45D-4563-AA04-18E4EA9E0D30}" type="datetimeFigureOut">
              <a:rPr lang="hu-HU" smtClean="0"/>
              <a:t>2018. 07. 11.</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D2517A2E-D41B-4A43-940D-F982B65E8B26}" type="slidenum">
              <a:rPr lang="hu-HU" smtClean="0"/>
              <a:t>‹#›</a:t>
            </a:fld>
            <a:endParaRPr lang="hu-HU"/>
          </a:p>
        </p:txBody>
      </p:sp>
    </p:spTree>
    <p:extLst>
      <p:ext uri="{BB962C8B-B14F-4D97-AF65-F5344CB8AC3E}">
        <p14:creationId xmlns:p14="http://schemas.microsoft.com/office/powerpoint/2010/main" val="71119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BAF26355-E45D-4563-AA04-18E4EA9E0D30}" type="datetimeFigureOut">
              <a:rPr lang="hu-HU" smtClean="0"/>
              <a:t>2018. 07. 11.</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D2517A2E-D41B-4A43-940D-F982B65E8B26}" type="slidenum">
              <a:rPr lang="hu-HU" smtClean="0"/>
              <a:t>‹#›</a:t>
            </a:fld>
            <a:endParaRPr lang="hu-HU"/>
          </a:p>
        </p:txBody>
      </p:sp>
    </p:spTree>
    <p:extLst>
      <p:ext uri="{BB962C8B-B14F-4D97-AF65-F5344CB8AC3E}">
        <p14:creationId xmlns:p14="http://schemas.microsoft.com/office/powerpoint/2010/main" val="1223060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BAF26355-E45D-4563-AA04-18E4EA9E0D30}" type="datetimeFigureOut">
              <a:rPr lang="hu-HU" smtClean="0"/>
              <a:t>2018. 07. 11.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2517A2E-D41B-4A43-940D-F982B65E8B26}" type="slidenum">
              <a:rPr lang="hu-HU" smtClean="0"/>
              <a:t>‹#›</a:t>
            </a:fld>
            <a:endParaRPr lang="hu-HU"/>
          </a:p>
        </p:txBody>
      </p:sp>
    </p:spTree>
    <p:extLst>
      <p:ext uri="{BB962C8B-B14F-4D97-AF65-F5344CB8AC3E}">
        <p14:creationId xmlns:p14="http://schemas.microsoft.com/office/powerpoint/2010/main" val="2904957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BAF26355-E45D-4563-AA04-18E4EA9E0D30}" type="datetimeFigureOut">
              <a:rPr lang="hu-HU" smtClean="0"/>
              <a:t>2018. 07. 11.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2517A2E-D41B-4A43-940D-F982B65E8B26}" type="slidenum">
              <a:rPr lang="hu-HU" smtClean="0"/>
              <a:t>‹#›</a:t>
            </a:fld>
            <a:endParaRPr lang="hu-HU"/>
          </a:p>
        </p:txBody>
      </p:sp>
    </p:spTree>
    <p:extLst>
      <p:ext uri="{BB962C8B-B14F-4D97-AF65-F5344CB8AC3E}">
        <p14:creationId xmlns:p14="http://schemas.microsoft.com/office/powerpoint/2010/main" val="238030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26355-E45D-4563-AA04-18E4EA9E0D30}" type="datetimeFigureOut">
              <a:rPr lang="hu-HU" smtClean="0"/>
              <a:t>2018. 07. 11.</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17A2E-D41B-4A43-940D-F982B65E8B26}" type="slidenum">
              <a:rPr lang="hu-HU" smtClean="0"/>
              <a:t>‹#›</a:t>
            </a:fld>
            <a:endParaRPr lang="hu-HU"/>
          </a:p>
        </p:txBody>
      </p:sp>
    </p:spTree>
    <p:extLst>
      <p:ext uri="{BB962C8B-B14F-4D97-AF65-F5344CB8AC3E}">
        <p14:creationId xmlns:p14="http://schemas.microsoft.com/office/powerpoint/2010/main" val="2452103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7"/>
          <p:cNvSpPr txBox="1">
            <a:spLocks noChangeArrowheads="1"/>
          </p:cNvSpPr>
          <p:nvPr/>
        </p:nvSpPr>
        <p:spPr bwMode="auto">
          <a:xfrm>
            <a:off x="2832100" y="0"/>
            <a:ext cx="6529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hu-HU" altLang="hu-HU" sz="2800" b="1" dirty="0">
                <a:latin typeface="Calibri" panose="020F0502020204030204" pitchFamily="34" charset="0"/>
                <a:cs typeface="Times New Roman" panose="02020603050405020304" pitchFamily="18" charset="0"/>
              </a:rPr>
              <a:t>National </a:t>
            </a:r>
            <a:r>
              <a:rPr lang="hu-HU" altLang="hu-HU" sz="2800" b="1" dirty="0" err="1">
                <a:latin typeface="Calibri" panose="020F0502020204030204" pitchFamily="34" charset="0"/>
                <a:cs typeface="Times New Roman" panose="02020603050405020304" pitchFamily="18" charset="0"/>
              </a:rPr>
              <a:t>Food</a:t>
            </a:r>
            <a:r>
              <a:rPr lang="hu-HU" altLang="hu-HU" sz="2800" b="1" dirty="0">
                <a:latin typeface="Calibri" panose="020F0502020204030204" pitchFamily="34" charset="0"/>
                <a:cs typeface="Times New Roman" panose="02020603050405020304" pitchFamily="18" charset="0"/>
              </a:rPr>
              <a:t> </a:t>
            </a:r>
            <a:r>
              <a:rPr lang="hu-HU" altLang="hu-HU" sz="2800" b="1" dirty="0" err="1">
                <a:latin typeface="Calibri" panose="020F0502020204030204" pitchFamily="34" charset="0"/>
                <a:cs typeface="Times New Roman" panose="02020603050405020304" pitchFamily="18" charset="0"/>
              </a:rPr>
              <a:t>Chain</a:t>
            </a:r>
            <a:r>
              <a:rPr lang="hu-HU" altLang="hu-HU" sz="2800" b="1" dirty="0">
                <a:latin typeface="Calibri" panose="020F0502020204030204" pitchFamily="34" charset="0"/>
                <a:cs typeface="Times New Roman" panose="02020603050405020304" pitchFamily="18" charset="0"/>
              </a:rPr>
              <a:t> </a:t>
            </a:r>
            <a:r>
              <a:rPr lang="hu-HU" altLang="hu-HU" sz="2800" b="1" dirty="0" err="1">
                <a:latin typeface="Calibri" panose="020F0502020204030204" pitchFamily="34" charset="0"/>
                <a:cs typeface="Times New Roman" panose="02020603050405020304" pitchFamily="18" charset="0"/>
              </a:rPr>
              <a:t>Safety</a:t>
            </a:r>
            <a:r>
              <a:rPr lang="hu-HU" altLang="hu-HU" sz="2800" b="1" dirty="0">
                <a:latin typeface="Calibri" panose="020F0502020204030204" pitchFamily="34" charset="0"/>
                <a:cs typeface="Times New Roman" panose="02020603050405020304" pitchFamily="18" charset="0"/>
              </a:rPr>
              <a:t> Office</a:t>
            </a:r>
          </a:p>
        </p:txBody>
      </p:sp>
      <p:sp>
        <p:nvSpPr>
          <p:cNvPr id="10243" name="Text Box 43"/>
          <p:cNvSpPr txBox="1">
            <a:spLocks noChangeArrowheads="1"/>
          </p:cNvSpPr>
          <p:nvPr/>
        </p:nvSpPr>
        <p:spPr bwMode="auto">
          <a:xfrm>
            <a:off x="0" y="5646738"/>
            <a:ext cx="4003675"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hu-HU" altLang="hu-HU" sz="1400" b="1">
                <a:latin typeface="Times New Roman" panose="02020603050405020304" pitchFamily="18" charset="0"/>
                <a:cs typeface="Times New Roman" panose="02020603050405020304" pitchFamily="18" charset="0"/>
              </a:rPr>
              <a:t>1 Central and 19 </a:t>
            </a:r>
            <a:r>
              <a:rPr lang="hu-HU" altLang="hu-HU" sz="1400" b="1" u="sng">
                <a:latin typeface="Times New Roman" panose="02020603050405020304" pitchFamily="18" charset="0"/>
                <a:cs typeface="Times New Roman" panose="02020603050405020304" pitchFamily="18" charset="0"/>
              </a:rPr>
              <a:t>County Government Offices</a:t>
            </a:r>
          </a:p>
          <a:p>
            <a:pPr algn="ctr" eaLnBrk="1" hangingPunct="1"/>
            <a:r>
              <a:rPr lang="hu-HU" altLang="hu-HU" sz="1400" b="1">
                <a:latin typeface="Times New Roman" panose="02020603050405020304" pitchFamily="18" charset="0"/>
                <a:cs typeface="Times New Roman" panose="02020603050405020304" pitchFamily="18" charset="0"/>
              </a:rPr>
              <a:t>LOCAL LEVEL</a:t>
            </a:r>
          </a:p>
        </p:txBody>
      </p:sp>
      <p:sp>
        <p:nvSpPr>
          <p:cNvPr id="119871" name="Rectangle 63"/>
          <p:cNvSpPr>
            <a:spLocks noChangeArrowheads="1"/>
          </p:cNvSpPr>
          <p:nvPr/>
        </p:nvSpPr>
        <p:spPr bwMode="auto">
          <a:xfrm>
            <a:off x="220663" y="5634038"/>
            <a:ext cx="11712575" cy="642937"/>
          </a:xfrm>
          <a:prstGeom prst="rect">
            <a:avLst/>
          </a:prstGeom>
          <a:noFill/>
          <a:ln w="38100" algn="ctr">
            <a:solidFill>
              <a:schemeClr val="tx1"/>
            </a:solidFill>
            <a:miter lim="800000"/>
            <a:headEnd/>
            <a:tailEnd/>
          </a:ln>
        </p:spPr>
        <p:txBody>
          <a:bodyPr wrap="none" anchor="ctr"/>
          <a:lstStyle/>
          <a:p>
            <a:pPr algn="ctr" fontAlgn="auto">
              <a:spcBef>
                <a:spcPts val="0"/>
              </a:spcBef>
              <a:spcAft>
                <a:spcPts val="0"/>
              </a:spcAft>
              <a:defRPr/>
            </a:pPr>
            <a:endParaRPr lang="hu-HU" sz="3000">
              <a:solidFill>
                <a:srgbClr val="A69765"/>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9843" name="Rectangle 35"/>
          <p:cNvSpPr>
            <a:spLocks noChangeArrowheads="1"/>
          </p:cNvSpPr>
          <p:nvPr/>
        </p:nvSpPr>
        <p:spPr bwMode="auto">
          <a:xfrm>
            <a:off x="239713" y="404813"/>
            <a:ext cx="11712575" cy="5040312"/>
          </a:xfrm>
          <a:prstGeom prst="rect">
            <a:avLst/>
          </a:prstGeom>
          <a:noFill/>
          <a:ln w="38100" algn="ctr">
            <a:solidFill>
              <a:schemeClr val="tx1"/>
            </a:solidFill>
            <a:miter lim="800000"/>
            <a:headEnd/>
            <a:tailEnd/>
          </a:ln>
        </p:spPr>
        <p:txBody>
          <a:bodyPr wrap="none" anchor="ctr"/>
          <a:lstStyle/>
          <a:p>
            <a:pPr algn="ctr" fontAlgn="auto">
              <a:spcBef>
                <a:spcPts val="0"/>
              </a:spcBef>
              <a:spcAft>
                <a:spcPts val="0"/>
              </a:spcAft>
              <a:defRPr/>
            </a:pPr>
            <a:endParaRPr lang="hu-HU" sz="3000">
              <a:solidFill>
                <a:srgbClr val="A69765"/>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246" name="Text Box 56"/>
          <p:cNvSpPr txBox="1">
            <a:spLocks noChangeArrowheads="1"/>
          </p:cNvSpPr>
          <p:nvPr/>
        </p:nvSpPr>
        <p:spPr bwMode="auto">
          <a:xfrm>
            <a:off x="9551988" y="4724400"/>
            <a:ext cx="2381250" cy="307975"/>
          </a:xfrm>
          <a:prstGeom prst="rect">
            <a:avLst/>
          </a:prstGeom>
          <a:solidFill>
            <a:srgbClr val="00FF00"/>
          </a:solidFill>
          <a:ln w="9525" algn="ctr">
            <a:solidFill>
              <a:srgbClr val="000000"/>
            </a:solidFill>
            <a:miter lim="800000"/>
            <a:headEnd/>
            <a:tailEnd/>
          </a:ln>
          <a:effectLst>
            <a:outerShdw dist="20000" dir="5400000" rotWithShape="0">
              <a:srgbClr val="000000">
                <a:alpha val="37999"/>
              </a:srgbClr>
            </a:outerShdw>
          </a:effectLst>
        </p:spPr>
        <p:txBody>
          <a:bodyPr>
            <a:spAutoFit/>
          </a:bodyPr>
          <a:lstStyle/>
          <a:p>
            <a:pPr algn="ctr">
              <a:defRPr/>
            </a:pPr>
            <a:r>
              <a:rPr lang="hu-HU" sz="1400">
                <a:solidFill>
                  <a:srgbClr val="000000"/>
                </a:solidFill>
                <a:latin typeface="Calibri" pitchFamily="34" charset="0"/>
                <a:cs typeface="Times New Roman" pitchFamily="18" charset="0"/>
              </a:rPr>
              <a:t>Directorate for Agriculture</a:t>
            </a:r>
          </a:p>
        </p:txBody>
      </p:sp>
      <p:sp>
        <p:nvSpPr>
          <p:cNvPr id="30746" name="Text Box 54"/>
          <p:cNvSpPr txBox="1">
            <a:spLocks noChangeArrowheads="1"/>
          </p:cNvSpPr>
          <p:nvPr/>
        </p:nvSpPr>
        <p:spPr bwMode="auto">
          <a:xfrm>
            <a:off x="9551988" y="3141663"/>
            <a:ext cx="2365375" cy="307975"/>
          </a:xfrm>
          <a:prstGeom prst="rect">
            <a:avLst/>
          </a:prstGeom>
          <a:solidFill>
            <a:srgbClr val="00FF00"/>
          </a:solidFill>
          <a:ln w="9525" algn="ctr">
            <a:solidFill>
              <a:srgbClr val="000000"/>
            </a:solidFill>
            <a:miter lim="800000"/>
            <a:headEnd/>
            <a:tailEnd/>
          </a:ln>
          <a:effectLst>
            <a:outerShdw dist="20000" dir="5400000" rotWithShape="0">
              <a:srgbClr val="000000">
                <a:alpha val="37999"/>
              </a:srgbClr>
            </a:outerShdw>
          </a:effectLst>
        </p:spPr>
        <p:txBody>
          <a:bodyPr>
            <a:spAutoFit/>
          </a:bodyPr>
          <a:lstStyle/>
          <a:p>
            <a:pPr algn="ctr" fontAlgn="auto">
              <a:spcBef>
                <a:spcPts val="0"/>
              </a:spcBef>
              <a:spcAft>
                <a:spcPts val="0"/>
              </a:spcAft>
              <a:defRPr/>
            </a:pPr>
            <a:r>
              <a:rPr lang="hu-HU" sz="1400" dirty="0" err="1">
                <a:solidFill>
                  <a:schemeClr val="dk1"/>
                </a:solidFill>
                <a:latin typeface="+mn-lt"/>
                <a:cs typeface="Times New Roman" pitchFamily="18" charset="0"/>
              </a:rPr>
              <a:t>Directorate</a:t>
            </a:r>
            <a:r>
              <a:rPr lang="hu-HU" sz="1400" dirty="0">
                <a:solidFill>
                  <a:schemeClr val="dk1"/>
                </a:solidFill>
                <a:latin typeface="+mn-lt"/>
                <a:cs typeface="Times New Roman" pitchFamily="18" charset="0"/>
              </a:rPr>
              <a:t> </a:t>
            </a:r>
            <a:r>
              <a:rPr lang="hu-HU" sz="1400" dirty="0" err="1">
                <a:solidFill>
                  <a:schemeClr val="dk1"/>
                </a:solidFill>
                <a:latin typeface="+mn-lt"/>
                <a:cs typeface="Times New Roman" pitchFamily="18" charset="0"/>
              </a:rPr>
              <a:t>for</a:t>
            </a:r>
            <a:r>
              <a:rPr lang="hu-HU" sz="1400" dirty="0">
                <a:solidFill>
                  <a:schemeClr val="dk1"/>
                </a:solidFill>
                <a:latin typeface="+mn-lt"/>
                <a:cs typeface="Times New Roman" pitchFamily="18" charset="0"/>
              </a:rPr>
              <a:t> </a:t>
            </a:r>
            <a:r>
              <a:rPr lang="hu-HU" sz="1400" dirty="0" err="1">
                <a:solidFill>
                  <a:schemeClr val="dk1"/>
                </a:solidFill>
                <a:latin typeface="+mn-lt"/>
                <a:cs typeface="Times New Roman" pitchFamily="18" charset="0"/>
              </a:rPr>
              <a:t>Foresty</a:t>
            </a:r>
            <a:endParaRPr lang="hu-HU" sz="1400" dirty="0">
              <a:solidFill>
                <a:schemeClr val="dk1"/>
              </a:solidFill>
              <a:latin typeface="+mn-lt"/>
              <a:cs typeface="Times New Roman" pitchFamily="18" charset="0"/>
            </a:endParaRPr>
          </a:p>
        </p:txBody>
      </p:sp>
      <p:sp>
        <p:nvSpPr>
          <p:cNvPr id="10248" name="Text Box 57"/>
          <p:cNvSpPr txBox="1">
            <a:spLocks noChangeArrowheads="1"/>
          </p:cNvSpPr>
          <p:nvPr/>
        </p:nvSpPr>
        <p:spPr bwMode="auto">
          <a:xfrm>
            <a:off x="9551988" y="3716338"/>
            <a:ext cx="2365375" cy="739775"/>
          </a:xfrm>
          <a:prstGeom prst="rect">
            <a:avLst/>
          </a:prstGeom>
          <a:solidFill>
            <a:srgbClr val="00FF00"/>
          </a:solidFill>
          <a:ln w="9525" algn="ctr">
            <a:solidFill>
              <a:srgbClr val="000000"/>
            </a:solidFill>
            <a:miter lim="800000"/>
            <a:headEnd/>
            <a:tailEnd/>
          </a:ln>
          <a:effectLst>
            <a:outerShdw dist="20000" dir="5400000" rotWithShape="0">
              <a:srgbClr val="000000">
                <a:alpha val="37999"/>
              </a:srgbClr>
            </a:outerShdw>
          </a:effectLst>
        </p:spPr>
        <p:txBody>
          <a:bodyPr>
            <a:spAutoFit/>
          </a:bodyPr>
          <a:lstStyle/>
          <a:p>
            <a:pPr algn="ctr">
              <a:defRPr/>
            </a:pPr>
            <a:r>
              <a:rPr lang="hu-HU" sz="1400" dirty="0" err="1">
                <a:solidFill>
                  <a:srgbClr val="000000"/>
                </a:solidFill>
                <a:latin typeface="Calibri" pitchFamily="34" charset="0"/>
                <a:cs typeface="Times New Roman" pitchFamily="18" charset="0"/>
              </a:rPr>
              <a:t>Directorate</a:t>
            </a:r>
            <a:r>
              <a:rPr lang="hu-HU" sz="1400" dirty="0">
                <a:solidFill>
                  <a:srgbClr val="000000"/>
                </a:solidFill>
                <a:latin typeface="Calibri" pitchFamily="34" charset="0"/>
                <a:cs typeface="Times New Roman" pitchFamily="18" charset="0"/>
              </a:rPr>
              <a:t> </a:t>
            </a:r>
            <a:r>
              <a:rPr lang="hu-HU" sz="1400" dirty="0" err="1">
                <a:solidFill>
                  <a:srgbClr val="000000"/>
                </a:solidFill>
                <a:latin typeface="Calibri" pitchFamily="34" charset="0"/>
                <a:cs typeface="Times New Roman" pitchFamily="18" charset="0"/>
              </a:rPr>
              <a:t>for</a:t>
            </a:r>
            <a:r>
              <a:rPr lang="hu-HU" sz="1400" dirty="0">
                <a:solidFill>
                  <a:srgbClr val="000000"/>
                </a:solidFill>
                <a:latin typeface="Calibri" pitchFamily="34" charset="0"/>
                <a:cs typeface="Times New Roman" pitchFamily="18" charset="0"/>
              </a:rPr>
              <a:t> lant </a:t>
            </a:r>
            <a:r>
              <a:rPr lang="hu-HU" sz="1400" dirty="0" err="1">
                <a:solidFill>
                  <a:srgbClr val="000000"/>
                </a:solidFill>
                <a:latin typeface="Calibri" pitchFamily="34" charset="0"/>
                <a:cs typeface="Times New Roman" pitchFamily="18" charset="0"/>
              </a:rPr>
              <a:t>Protection</a:t>
            </a:r>
            <a:r>
              <a:rPr lang="hu-HU" sz="1400" dirty="0">
                <a:solidFill>
                  <a:srgbClr val="000000"/>
                </a:solidFill>
                <a:latin typeface="Calibri" pitchFamily="34" charset="0"/>
                <a:cs typeface="Times New Roman" pitchFamily="18" charset="0"/>
              </a:rPr>
              <a:t>, </a:t>
            </a:r>
            <a:r>
              <a:rPr lang="hu-HU" sz="1400" dirty="0" err="1">
                <a:solidFill>
                  <a:srgbClr val="000000"/>
                </a:solidFill>
                <a:latin typeface="Calibri" pitchFamily="34" charset="0"/>
                <a:cs typeface="Times New Roman" pitchFamily="18" charset="0"/>
              </a:rPr>
              <a:t>Soil</a:t>
            </a:r>
            <a:r>
              <a:rPr lang="hu-HU" sz="1400" dirty="0">
                <a:solidFill>
                  <a:srgbClr val="000000"/>
                </a:solidFill>
                <a:latin typeface="Calibri" pitchFamily="34" charset="0"/>
                <a:cs typeface="Times New Roman" pitchFamily="18" charset="0"/>
              </a:rPr>
              <a:t> </a:t>
            </a:r>
            <a:r>
              <a:rPr lang="hu-HU" sz="1400" dirty="0" err="1">
                <a:solidFill>
                  <a:srgbClr val="000000"/>
                </a:solidFill>
                <a:latin typeface="Calibri" pitchFamily="34" charset="0"/>
                <a:cs typeface="Times New Roman" pitchFamily="18" charset="0"/>
              </a:rPr>
              <a:t>Conservation</a:t>
            </a:r>
            <a:r>
              <a:rPr lang="hu-HU" sz="1400" dirty="0">
                <a:solidFill>
                  <a:srgbClr val="000000"/>
                </a:solidFill>
                <a:latin typeface="Calibri" pitchFamily="34" charset="0"/>
                <a:cs typeface="Times New Roman" pitchFamily="18" charset="0"/>
              </a:rPr>
              <a:t> and </a:t>
            </a:r>
            <a:r>
              <a:rPr lang="hu-HU" sz="1400" dirty="0" err="1">
                <a:solidFill>
                  <a:srgbClr val="000000"/>
                </a:solidFill>
                <a:latin typeface="Calibri" pitchFamily="34" charset="0"/>
                <a:cs typeface="Times New Roman" pitchFamily="18" charset="0"/>
              </a:rPr>
              <a:t>Agri-Environment</a:t>
            </a:r>
            <a:endParaRPr lang="hu-HU" sz="1400" dirty="0">
              <a:solidFill>
                <a:srgbClr val="000000"/>
              </a:solidFill>
              <a:latin typeface="Calibri" pitchFamily="34" charset="0"/>
              <a:cs typeface="Times New Roman" pitchFamily="18" charset="0"/>
            </a:endParaRPr>
          </a:p>
        </p:txBody>
      </p:sp>
      <p:sp>
        <p:nvSpPr>
          <p:cNvPr id="119821" name="Line 13"/>
          <p:cNvSpPr>
            <a:spLocks noChangeShapeType="1"/>
          </p:cNvSpPr>
          <p:nvPr/>
        </p:nvSpPr>
        <p:spPr bwMode="auto">
          <a:xfrm flipH="1" flipV="1">
            <a:off x="3790950" y="981075"/>
            <a:ext cx="673100" cy="0"/>
          </a:xfrm>
          <a:prstGeom prst="line">
            <a:avLst/>
          </a:prstGeom>
          <a:ln>
            <a:headEnd/>
            <a:tailEnd type="triangle" w="med" len="med"/>
          </a:ln>
          <a:extLst/>
        </p:spPr>
        <p:style>
          <a:lnRef idx="1">
            <a:schemeClr val="dk1"/>
          </a:lnRef>
          <a:fillRef idx="0">
            <a:schemeClr val="dk1"/>
          </a:fillRef>
          <a:effectRef idx="0">
            <a:schemeClr val="dk1"/>
          </a:effectRef>
          <a:fontRef idx="minor">
            <a:schemeClr val="tx1"/>
          </a:fontRef>
        </p:style>
        <p:txBody>
          <a:bodyPr/>
          <a:lstStyle/>
          <a:p>
            <a:pPr algn="ctr" fontAlgn="auto">
              <a:spcBef>
                <a:spcPts val="0"/>
              </a:spcBef>
              <a:spcAft>
                <a:spcPts val="0"/>
              </a:spcAft>
              <a:defRPr/>
            </a:pPr>
            <a:endParaRPr lang="hu-HU" sz="3000">
              <a:solidFill>
                <a:srgbClr val="A69765"/>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6" name="Text Box 28"/>
          <p:cNvSpPr txBox="1">
            <a:spLocks noChangeArrowheads="1"/>
          </p:cNvSpPr>
          <p:nvPr/>
        </p:nvSpPr>
        <p:spPr bwMode="auto">
          <a:xfrm>
            <a:off x="4368800" y="506413"/>
            <a:ext cx="3455988" cy="636587"/>
          </a:xfrm>
          <a:prstGeom prst="rect">
            <a:avLst/>
          </a:prstGeom>
          <a:solidFill>
            <a:srgbClr val="FFC000"/>
          </a:solidFill>
          <a:ln>
            <a:headEnd/>
            <a:tailEnd/>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hu-HU" dirty="0" err="1">
                <a:cs typeface="Times New Roman" pitchFamily="18" charset="0"/>
              </a:rPr>
              <a:t>President</a:t>
            </a:r>
            <a:endParaRPr lang="hu-HU" dirty="0">
              <a:cs typeface="Times New Roman" pitchFamily="18" charset="0"/>
            </a:endParaRPr>
          </a:p>
          <a:p>
            <a:pPr algn="ctr" fontAlgn="auto">
              <a:spcBef>
                <a:spcPts val="400"/>
              </a:spcBef>
              <a:spcAft>
                <a:spcPts val="0"/>
              </a:spcAft>
              <a:defRPr/>
            </a:pPr>
            <a:r>
              <a:rPr lang="hu-HU" sz="1400" dirty="0" err="1">
                <a:cs typeface="Times New Roman" pitchFamily="18" charset="0"/>
              </a:rPr>
              <a:t>Deputy</a:t>
            </a:r>
            <a:r>
              <a:rPr lang="hu-HU" sz="1400" dirty="0">
                <a:cs typeface="Times New Roman" pitchFamily="18" charset="0"/>
              </a:rPr>
              <a:t> </a:t>
            </a:r>
            <a:r>
              <a:rPr lang="hu-HU" sz="1400" dirty="0" err="1">
                <a:cs typeface="Times New Roman" pitchFamily="18" charset="0"/>
              </a:rPr>
              <a:t>Chief</a:t>
            </a:r>
            <a:r>
              <a:rPr lang="hu-HU" sz="1400" dirty="0">
                <a:cs typeface="Times New Roman" pitchFamily="18" charset="0"/>
              </a:rPr>
              <a:t> </a:t>
            </a:r>
            <a:r>
              <a:rPr lang="hu-HU" sz="1400" dirty="0" err="1">
                <a:cs typeface="Times New Roman" pitchFamily="18" charset="0"/>
              </a:rPr>
              <a:t>Veterinary</a:t>
            </a:r>
            <a:r>
              <a:rPr lang="hu-HU" sz="1400" dirty="0">
                <a:cs typeface="Times New Roman" pitchFamily="18" charset="0"/>
              </a:rPr>
              <a:t> </a:t>
            </a:r>
            <a:r>
              <a:rPr lang="hu-HU" sz="1400" dirty="0" err="1">
                <a:cs typeface="Times New Roman" pitchFamily="18" charset="0"/>
              </a:rPr>
              <a:t>Officer</a:t>
            </a:r>
            <a:r>
              <a:rPr lang="hu-HU" sz="1400" dirty="0">
                <a:cs typeface="Times New Roman" pitchFamily="18" charset="0"/>
              </a:rPr>
              <a:t> </a:t>
            </a:r>
          </a:p>
        </p:txBody>
      </p:sp>
      <p:sp>
        <p:nvSpPr>
          <p:cNvPr id="47" name="Text Box 39"/>
          <p:cNvSpPr txBox="1">
            <a:spLocks noChangeArrowheads="1"/>
          </p:cNvSpPr>
          <p:nvPr/>
        </p:nvSpPr>
        <p:spPr bwMode="auto">
          <a:xfrm>
            <a:off x="527050" y="765175"/>
            <a:ext cx="3263900" cy="307975"/>
          </a:xfrm>
          <a:prstGeom prst="rect">
            <a:avLst/>
          </a:prstGeom>
          <a:solidFill>
            <a:srgbClr val="FFC000"/>
          </a:solidFill>
          <a:ln>
            <a:headEnd/>
            <a:tailEnd/>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hu-HU" sz="1400" dirty="0" err="1">
                <a:cs typeface="Times New Roman" pitchFamily="18" charset="0"/>
              </a:rPr>
              <a:t>Presidential</a:t>
            </a:r>
            <a:r>
              <a:rPr lang="hu-HU" sz="1400" dirty="0">
                <a:cs typeface="Times New Roman" pitchFamily="18" charset="0"/>
              </a:rPr>
              <a:t> </a:t>
            </a:r>
            <a:r>
              <a:rPr lang="hu-HU" sz="1400" dirty="0" err="1">
                <a:cs typeface="Times New Roman" pitchFamily="18" charset="0"/>
              </a:rPr>
              <a:t>Secretariat</a:t>
            </a:r>
            <a:endParaRPr lang="hu-HU" sz="1400" dirty="0">
              <a:cs typeface="Times New Roman" pitchFamily="18" charset="0"/>
            </a:endParaRPr>
          </a:p>
        </p:txBody>
      </p:sp>
      <p:sp>
        <p:nvSpPr>
          <p:cNvPr id="48" name="Text Box 39"/>
          <p:cNvSpPr txBox="1">
            <a:spLocks noChangeArrowheads="1"/>
          </p:cNvSpPr>
          <p:nvPr/>
        </p:nvSpPr>
        <p:spPr bwMode="auto">
          <a:xfrm>
            <a:off x="517525" y="1358900"/>
            <a:ext cx="3263900" cy="307975"/>
          </a:xfrm>
          <a:prstGeom prst="rect">
            <a:avLst/>
          </a:prstGeom>
          <a:solidFill>
            <a:srgbClr val="FFC000"/>
          </a:solidFill>
          <a:ln>
            <a:headEnd/>
            <a:tailEnd/>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hu-HU" sz="1400" dirty="0">
                <a:cs typeface="Times New Roman" pitchFamily="18" charset="0"/>
              </a:rPr>
              <a:t>Food </a:t>
            </a:r>
            <a:r>
              <a:rPr lang="hu-HU" sz="1400" dirty="0" err="1">
                <a:cs typeface="Times New Roman" pitchFamily="18" charset="0"/>
              </a:rPr>
              <a:t>Safety</a:t>
            </a:r>
            <a:r>
              <a:rPr lang="hu-HU" sz="1400" dirty="0">
                <a:cs typeface="Times New Roman" pitchFamily="18" charset="0"/>
              </a:rPr>
              <a:t> </a:t>
            </a:r>
            <a:r>
              <a:rPr lang="hu-HU" sz="1400" dirty="0" err="1">
                <a:cs typeface="Times New Roman" pitchFamily="18" charset="0"/>
              </a:rPr>
              <a:t>Risk</a:t>
            </a:r>
            <a:r>
              <a:rPr lang="hu-HU" sz="1400" dirty="0">
                <a:cs typeface="Times New Roman" pitchFamily="18" charset="0"/>
              </a:rPr>
              <a:t> </a:t>
            </a:r>
            <a:r>
              <a:rPr lang="hu-HU" sz="1400" dirty="0" err="1">
                <a:cs typeface="Times New Roman" pitchFamily="18" charset="0"/>
              </a:rPr>
              <a:t>Assessment</a:t>
            </a:r>
            <a:r>
              <a:rPr lang="hu-HU" sz="1400" dirty="0">
                <a:cs typeface="Times New Roman" pitchFamily="18" charset="0"/>
              </a:rPr>
              <a:t> </a:t>
            </a:r>
            <a:r>
              <a:rPr lang="hu-HU" sz="1400" dirty="0" err="1">
                <a:cs typeface="Times New Roman" pitchFamily="18" charset="0"/>
              </a:rPr>
              <a:t>Directorate</a:t>
            </a:r>
            <a:endParaRPr lang="hu-HU" sz="1400" dirty="0">
              <a:cs typeface="Times New Roman" pitchFamily="18" charset="0"/>
            </a:endParaRPr>
          </a:p>
        </p:txBody>
      </p:sp>
      <p:sp>
        <p:nvSpPr>
          <p:cNvPr id="49" name="Text Box 19"/>
          <p:cNvSpPr txBox="1">
            <a:spLocks noChangeArrowheads="1"/>
          </p:cNvSpPr>
          <p:nvPr/>
        </p:nvSpPr>
        <p:spPr bwMode="auto">
          <a:xfrm>
            <a:off x="2927350" y="2349500"/>
            <a:ext cx="3173413" cy="523875"/>
          </a:xfrm>
          <a:prstGeom prst="rect">
            <a:avLst/>
          </a:prstGeom>
          <a:solidFill>
            <a:srgbClr val="FFFF00"/>
          </a:solidFill>
          <a:ln w="9525" algn="ctr">
            <a:solidFill>
              <a:srgbClr val="000000"/>
            </a:solidFill>
            <a:miter lim="800000"/>
            <a:headEnd/>
            <a:tailEnd/>
          </a:ln>
          <a:effectLst>
            <a:outerShdw dist="20000" dir="5400000" rotWithShape="0">
              <a:srgbClr val="000000">
                <a:alpha val="37999"/>
              </a:srgbClr>
            </a:outerShdw>
          </a:effectLst>
        </p:spPr>
        <p:txBody>
          <a:bodyPr>
            <a:spAutoFit/>
          </a:bodyPr>
          <a:lstStyle/>
          <a:p>
            <a:pPr algn="ctr" fontAlgn="auto">
              <a:spcBef>
                <a:spcPts val="0"/>
              </a:spcBef>
              <a:spcAft>
                <a:spcPts val="0"/>
              </a:spcAft>
              <a:defRPr/>
            </a:pPr>
            <a:r>
              <a:rPr lang="hu-HU" sz="1400" dirty="0" err="1">
                <a:solidFill>
                  <a:schemeClr val="dk1"/>
                </a:solidFill>
                <a:latin typeface="+mn-lt"/>
                <a:cs typeface="Times New Roman" pitchFamily="18" charset="0"/>
              </a:rPr>
              <a:t>Deputy</a:t>
            </a:r>
            <a:r>
              <a:rPr lang="hu-HU" sz="1400" dirty="0">
                <a:solidFill>
                  <a:schemeClr val="dk1"/>
                </a:solidFill>
                <a:latin typeface="+mn-lt"/>
                <a:cs typeface="Times New Roman" pitchFamily="18" charset="0"/>
              </a:rPr>
              <a:t> </a:t>
            </a:r>
            <a:r>
              <a:rPr lang="hu-HU" sz="1400" dirty="0" err="1">
                <a:solidFill>
                  <a:schemeClr val="dk1"/>
                </a:solidFill>
                <a:latin typeface="+mn-lt"/>
                <a:cs typeface="Times New Roman" pitchFamily="18" charset="0"/>
              </a:rPr>
              <a:t>President</a:t>
            </a:r>
            <a:r>
              <a:rPr lang="hu-HU" sz="1400" dirty="0">
                <a:solidFill>
                  <a:schemeClr val="dk1"/>
                </a:solidFill>
                <a:latin typeface="+mn-lt"/>
                <a:cs typeface="Times New Roman" pitchFamily="18" charset="0"/>
              </a:rPr>
              <a:t> </a:t>
            </a:r>
            <a:r>
              <a:rPr lang="hu-HU" sz="1400" dirty="0" err="1">
                <a:solidFill>
                  <a:schemeClr val="dk1"/>
                </a:solidFill>
                <a:latin typeface="+mn-lt"/>
                <a:cs typeface="Times New Roman" pitchFamily="18" charset="0"/>
              </a:rPr>
              <a:t>for</a:t>
            </a:r>
            <a:r>
              <a:rPr lang="hu-HU" sz="1400" dirty="0">
                <a:solidFill>
                  <a:schemeClr val="dk1"/>
                </a:solidFill>
                <a:latin typeface="+mn-lt"/>
                <a:cs typeface="Times New Roman" pitchFamily="18" charset="0"/>
              </a:rPr>
              <a:t> Food </a:t>
            </a:r>
            <a:r>
              <a:rPr lang="hu-HU" sz="1400" dirty="0" err="1">
                <a:solidFill>
                  <a:schemeClr val="dk1"/>
                </a:solidFill>
                <a:latin typeface="+mn-lt"/>
                <a:cs typeface="Times New Roman" pitchFamily="18" charset="0"/>
              </a:rPr>
              <a:t>Chain</a:t>
            </a:r>
            <a:r>
              <a:rPr lang="hu-HU" sz="1400" dirty="0">
                <a:solidFill>
                  <a:schemeClr val="dk1"/>
                </a:solidFill>
                <a:latin typeface="+mn-lt"/>
                <a:cs typeface="Times New Roman" pitchFamily="18" charset="0"/>
              </a:rPr>
              <a:t> </a:t>
            </a:r>
            <a:r>
              <a:rPr lang="hu-HU" sz="1400" dirty="0" err="1">
                <a:solidFill>
                  <a:schemeClr val="dk1"/>
                </a:solidFill>
                <a:latin typeface="+mn-lt"/>
                <a:cs typeface="Times New Roman" pitchFamily="18" charset="0"/>
              </a:rPr>
              <a:t>Safety</a:t>
            </a:r>
            <a:r>
              <a:rPr lang="hu-HU" sz="1400" dirty="0">
                <a:solidFill>
                  <a:schemeClr val="dk1"/>
                </a:solidFill>
                <a:latin typeface="+mn-lt"/>
                <a:cs typeface="Times New Roman" pitchFamily="18" charset="0"/>
              </a:rPr>
              <a:t> and </a:t>
            </a:r>
            <a:r>
              <a:rPr lang="hu-HU" sz="1400" dirty="0" err="1">
                <a:solidFill>
                  <a:schemeClr val="dk1"/>
                </a:solidFill>
                <a:latin typeface="+mn-lt"/>
                <a:cs typeface="Times New Roman" pitchFamily="18" charset="0"/>
              </a:rPr>
              <a:t>Animal</a:t>
            </a:r>
            <a:r>
              <a:rPr lang="hu-HU" sz="1400" dirty="0">
                <a:solidFill>
                  <a:schemeClr val="dk1"/>
                </a:solidFill>
                <a:latin typeface="+mn-lt"/>
                <a:cs typeface="Times New Roman" pitchFamily="18" charset="0"/>
              </a:rPr>
              <a:t> Health</a:t>
            </a:r>
          </a:p>
        </p:txBody>
      </p:sp>
      <p:sp>
        <p:nvSpPr>
          <p:cNvPr id="10254" name="Text Box 24"/>
          <p:cNvSpPr txBox="1">
            <a:spLocks noChangeArrowheads="1"/>
          </p:cNvSpPr>
          <p:nvPr/>
        </p:nvSpPr>
        <p:spPr bwMode="auto">
          <a:xfrm>
            <a:off x="2832100" y="3284538"/>
            <a:ext cx="2114550" cy="523875"/>
          </a:xfrm>
          <a:prstGeom prst="rect">
            <a:avLst/>
          </a:prstGeom>
          <a:solidFill>
            <a:srgbClr val="FFFF00"/>
          </a:solidFill>
          <a:ln w="9525" algn="ctr">
            <a:solidFill>
              <a:srgbClr val="000000"/>
            </a:solidFill>
            <a:miter lim="800000"/>
            <a:headEnd/>
            <a:tailEnd/>
          </a:ln>
          <a:effectLst>
            <a:outerShdw dist="20000" dir="5400000" rotWithShape="0">
              <a:srgbClr val="000000">
                <a:alpha val="37999"/>
              </a:srgbClr>
            </a:outerShdw>
          </a:effectLst>
        </p:spPr>
        <p:txBody>
          <a:bodyPr>
            <a:spAutoFit/>
          </a:bodyPr>
          <a:lstStyle/>
          <a:p>
            <a:pPr algn="ctr">
              <a:defRPr/>
            </a:pPr>
            <a:r>
              <a:rPr lang="hu-HU" sz="1400" dirty="0" err="1">
                <a:solidFill>
                  <a:srgbClr val="000000"/>
                </a:solidFill>
                <a:latin typeface="Calibri" pitchFamily="34" charset="0"/>
                <a:cs typeface="Times New Roman" pitchFamily="18" charset="0"/>
              </a:rPr>
              <a:t>Directorate</a:t>
            </a:r>
            <a:r>
              <a:rPr lang="hu-HU" sz="1400" dirty="0">
                <a:solidFill>
                  <a:srgbClr val="000000"/>
                </a:solidFill>
                <a:latin typeface="Calibri" pitchFamily="34" charset="0"/>
                <a:cs typeface="Times New Roman" pitchFamily="18" charset="0"/>
              </a:rPr>
              <a:t> </a:t>
            </a:r>
            <a:r>
              <a:rPr lang="hu-HU" sz="1400" dirty="0" err="1">
                <a:solidFill>
                  <a:srgbClr val="000000"/>
                </a:solidFill>
                <a:latin typeface="Calibri" pitchFamily="34" charset="0"/>
                <a:cs typeface="Times New Roman" pitchFamily="18" charset="0"/>
              </a:rPr>
              <a:t>for</a:t>
            </a:r>
            <a:r>
              <a:rPr lang="hu-HU" sz="1400" dirty="0">
                <a:solidFill>
                  <a:srgbClr val="000000"/>
                </a:solidFill>
                <a:latin typeface="Calibri" pitchFamily="34" charset="0"/>
                <a:cs typeface="Times New Roman" pitchFamily="18" charset="0"/>
              </a:rPr>
              <a:t> </a:t>
            </a:r>
            <a:r>
              <a:rPr lang="hu-HU" sz="1400" dirty="0" err="1">
                <a:solidFill>
                  <a:srgbClr val="000000"/>
                </a:solidFill>
                <a:latin typeface="Calibri" pitchFamily="34" charset="0"/>
                <a:cs typeface="Times New Roman" pitchFamily="18" charset="0"/>
              </a:rPr>
              <a:t>Food</a:t>
            </a:r>
            <a:r>
              <a:rPr lang="hu-HU" sz="1400" dirty="0">
                <a:solidFill>
                  <a:srgbClr val="000000"/>
                </a:solidFill>
                <a:latin typeface="Calibri" pitchFamily="34" charset="0"/>
                <a:cs typeface="Times New Roman" pitchFamily="18" charset="0"/>
              </a:rPr>
              <a:t> and </a:t>
            </a:r>
            <a:r>
              <a:rPr lang="hu-HU" sz="1400" dirty="0" err="1">
                <a:solidFill>
                  <a:srgbClr val="000000"/>
                </a:solidFill>
                <a:latin typeface="Calibri" pitchFamily="34" charset="0"/>
                <a:cs typeface="Times New Roman" pitchFamily="18" charset="0"/>
              </a:rPr>
              <a:t>Feed</a:t>
            </a:r>
            <a:r>
              <a:rPr lang="hu-HU" sz="1400" dirty="0">
                <a:solidFill>
                  <a:srgbClr val="000000"/>
                </a:solidFill>
                <a:latin typeface="Calibri" pitchFamily="34" charset="0"/>
                <a:cs typeface="Times New Roman" pitchFamily="18" charset="0"/>
              </a:rPr>
              <a:t> </a:t>
            </a:r>
            <a:r>
              <a:rPr lang="hu-HU" sz="1400" dirty="0" err="1">
                <a:solidFill>
                  <a:srgbClr val="000000"/>
                </a:solidFill>
                <a:latin typeface="Calibri" pitchFamily="34" charset="0"/>
                <a:cs typeface="Times New Roman" pitchFamily="18" charset="0"/>
              </a:rPr>
              <a:t>Safety</a:t>
            </a:r>
            <a:endParaRPr lang="hu-HU" sz="1400" dirty="0">
              <a:solidFill>
                <a:srgbClr val="000000"/>
              </a:solidFill>
              <a:latin typeface="Calibri" pitchFamily="34" charset="0"/>
              <a:cs typeface="Times New Roman" pitchFamily="18" charset="0"/>
            </a:endParaRPr>
          </a:p>
        </p:txBody>
      </p:sp>
      <p:sp>
        <p:nvSpPr>
          <p:cNvPr id="10255" name="Text Box 22"/>
          <p:cNvSpPr txBox="1">
            <a:spLocks noChangeArrowheads="1"/>
          </p:cNvSpPr>
          <p:nvPr/>
        </p:nvSpPr>
        <p:spPr bwMode="auto">
          <a:xfrm>
            <a:off x="5519738" y="4076700"/>
            <a:ext cx="2016125" cy="523875"/>
          </a:xfrm>
          <a:prstGeom prst="rect">
            <a:avLst/>
          </a:prstGeom>
          <a:solidFill>
            <a:srgbClr val="FFFF00"/>
          </a:solidFill>
          <a:ln w="9525" algn="ctr">
            <a:solidFill>
              <a:srgbClr val="000000"/>
            </a:solidFill>
            <a:miter lim="800000"/>
            <a:headEnd/>
            <a:tailEnd/>
          </a:ln>
          <a:effectLst>
            <a:outerShdw dist="20000" dir="5400000" rotWithShape="0">
              <a:srgbClr val="000000">
                <a:alpha val="37999"/>
              </a:srgbClr>
            </a:outerShdw>
          </a:effectLst>
        </p:spPr>
        <p:txBody>
          <a:bodyPr>
            <a:spAutoFit/>
          </a:bodyPr>
          <a:lstStyle/>
          <a:p>
            <a:pPr algn="ctr">
              <a:defRPr/>
            </a:pPr>
            <a:r>
              <a:rPr lang="hu-HU" sz="1400">
                <a:solidFill>
                  <a:srgbClr val="000000"/>
                </a:solidFill>
                <a:latin typeface="Calibri" pitchFamily="34" charset="0"/>
                <a:cs typeface="Times New Roman" pitchFamily="18" charset="0"/>
              </a:rPr>
              <a:t>Directorate for Veterinary Diangostics</a:t>
            </a:r>
          </a:p>
        </p:txBody>
      </p:sp>
      <p:sp>
        <p:nvSpPr>
          <p:cNvPr id="10256" name="Text Box 23"/>
          <p:cNvSpPr txBox="1">
            <a:spLocks noChangeArrowheads="1"/>
          </p:cNvSpPr>
          <p:nvPr/>
        </p:nvSpPr>
        <p:spPr bwMode="auto">
          <a:xfrm>
            <a:off x="3887788" y="4868863"/>
            <a:ext cx="2784475" cy="523875"/>
          </a:xfrm>
          <a:prstGeom prst="rect">
            <a:avLst/>
          </a:prstGeom>
          <a:solidFill>
            <a:srgbClr val="FFFF00"/>
          </a:solidFill>
          <a:ln w="9525" algn="ctr">
            <a:solidFill>
              <a:srgbClr val="000000"/>
            </a:solidFill>
            <a:miter lim="800000"/>
            <a:headEnd/>
            <a:tailEnd/>
          </a:ln>
          <a:effectLst>
            <a:outerShdw dist="20000" dir="5400000" rotWithShape="0">
              <a:srgbClr val="000000">
                <a:alpha val="37999"/>
              </a:srgbClr>
            </a:outerShdw>
          </a:effectLst>
        </p:spPr>
        <p:txBody>
          <a:bodyPr>
            <a:spAutoFit/>
          </a:bodyPr>
          <a:lstStyle/>
          <a:p>
            <a:pPr algn="ctr">
              <a:defRPr/>
            </a:pPr>
            <a:r>
              <a:rPr lang="hu-HU" sz="1400">
                <a:solidFill>
                  <a:srgbClr val="000000"/>
                </a:solidFill>
                <a:latin typeface="Calibri" pitchFamily="34" charset="0"/>
                <a:cs typeface="Times New Roman" pitchFamily="18" charset="0"/>
              </a:rPr>
              <a:t>Directorate for Veterinary Medicinal Products</a:t>
            </a:r>
          </a:p>
        </p:txBody>
      </p:sp>
      <p:sp>
        <p:nvSpPr>
          <p:cNvPr id="10257" name="Text Box 26"/>
          <p:cNvSpPr txBox="1">
            <a:spLocks noChangeArrowheads="1"/>
          </p:cNvSpPr>
          <p:nvPr/>
        </p:nvSpPr>
        <p:spPr bwMode="auto">
          <a:xfrm>
            <a:off x="2967038" y="6276975"/>
            <a:ext cx="2803525" cy="307975"/>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spAutoFit/>
          </a:bodyPr>
          <a:lstStyle/>
          <a:p>
            <a:pPr algn="ctr">
              <a:defRPr/>
            </a:pPr>
            <a:r>
              <a:rPr lang="hu-HU" sz="1400" dirty="0" err="1">
                <a:solidFill>
                  <a:srgbClr val="000000"/>
                </a:solidFill>
                <a:cs typeface="Times New Roman" pitchFamily="18" charset="0"/>
              </a:rPr>
              <a:t>Department</a:t>
            </a:r>
            <a:r>
              <a:rPr lang="hu-HU" sz="1400" dirty="0">
                <a:solidFill>
                  <a:srgbClr val="000000"/>
                </a:solidFill>
                <a:cs typeface="Times New Roman" pitchFamily="18" charset="0"/>
              </a:rPr>
              <a:t> </a:t>
            </a:r>
            <a:r>
              <a:rPr lang="hu-HU" sz="1400" dirty="0" err="1">
                <a:solidFill>
                  <a:srgbClr val="000000"/>
                </a:solidFill>
                <a:cs typeface="Times New Roman" pitchFamily="18" charset="0"/>
              </a:rPr>
              <a:t>for</a:t>
            </a:r>
            <a:r>
              <a:rPr lang="hu-HU" sz="1400" dirty="0">
                <a:solidFill>
                  <a:srgbClr val="000000"/>
                </a:solidFill>
                <a:cs typeface="Times New Roman" pitchFamily="18" charset="0"/>
              </a:rPr>
              <a:t> </a:t>
            </a:r>
            <a:r>
              <a:rPr lang="hu-HU" sz="1400" dirty="0" err="1">
                <a:solidFill>
                  <a:srgbClr val="000000"/>
                </a:solidFill>
                <a:cs typeface="Times New Roman" pitchFamily="18" charset="0"/>
              </a:rPr>
              <a:t>Food</a:t>
            </a:r>
            <a:r>
              <a:rPr lang="hu-HU" sz="1400" dirty="0">
                <a:solidFill>
                  <a:srgbClr val="000000"/>
                </a:solidFill>
                <a:cs typeface="Times New Roman" pitchFamily="18" charset="0"/>
              </a:rPr>
              <a:t> </a:t>
            </a:r>
            <a:r>
              <a:rPr lang="hu-HU" sz="1400" dirty="0" err="1">
                <a:solidFill>
                  <a:srgbClr val="000000"/>
                </a:solidFill>
                <a:cs typeface="Times New Roman" pitchFamily="18" charset="0"/>
              </a:rPr>
              <a:t>Chain</a:t>
            </a:r>
            <a:r>
              <a:rPr lang="hu-HU" sz="1400" dirty="0">
                <a:solidFill>
                  <a:srgbClr val="000000"/>
                </a:solidFill>
                <a:cs typeface="Times New Roman" pitchFamily="18" charset="0"/>
              </a:rPr>
              <a:t> </a:t>
            </a:r>
            <a:r>
              <a:rPr lang="hu-HU" sz="1400" dirty="0" err="1">
                <a:solidFill>
                  <a:srgbClr val="000000"/>
                </a:solidFill>
                <a:cs typeface="Times New Roman" pitchFamily="18" charset="0"/>
              </a:rPr>
              <a:t>Safety</a:t>
            </a:r>
            <a:endParaRPr lang="hu-HU" sz="1400" dirty="0">
              <a:solidFill>
                <a:srgbClr val="000000"/>
              </a:solidFill>
              <a:cs typeface="Times New Roman" pitchFamily="18" charset="0"/>
            </a:endParaRPr>
          </a:p>
        </p:txBody>
      </p:sp>
      <p:sp>
        <p:nvSpPr>
          <p:cNvPr id="10258" name="Text Box 21"/>
          <p:cNvSpPr txBox="1">
            <a:spLocks noChangeArrowheads="1"/>
          </p:cNvSpPr>
          <p:nvPr/>
        </p:nvSpPr>
        <p:spPr bwMode="auto">
          <a:xfrm>
            <a:off x="5519738" y="3284538"/>
            <a:ext cx="2208212" cy="523875"/>
          </a:xfrm>
          <a:prstGeom prst="rect">
            <a:avLst/>
          </a:prstGeom>
          <a:solidFill>
            <a:srgbClr val="FFFF00"/>
          </a:solidFill>
          <a:ln w="9525" algn="ctr">
            <a:solidFill>
              <a:srgbClr val="000000"/>
            </a:solidFill>
            <a:miter lim="800000"/>
            <a:headEnd/>
            <a:tailEnd/>
          </a:ln>
          <a:effectLst>
            <a:outerShdw dist="20000" dir="5400000" rotWithShape="0">
              <a:srgbClr val="000000">
                <a:alpha val="37999"/>
              </a:srgbClr>
            </a:outerShdw>
          </a:effectLst>
        </p:spPr>
        <p:txBody>
          <a:bodyPr>
            <a:spAutoFit/>
          </a:bodyPr>
          <a:lstStyle/>
          <a:p>
            <a:pPr algn="ctr">
              <a:defRPr/>
            </a:pPr>
            <a:r>
              <a:rPr lang="hu-HU" sz="1400">
                <a:solidFill>
                  <a:srgbClr val="000000"/>
                </a:solidFill>
                <a:latin typeface="Calibri" pitchFamily="34" charset="0"/>
                <a:cs typeface="Times New Roman" pitchFamily="18" charset="0"/>
              </a:rPr>
              <a:t>Directorate for Animal Health and Animal Welfare</a:t>
            </a:r>
          </a:p>
        </p:txBody>
      </p:sp>
      <p:sp>
        <p:nvSpPr>
          <p:cNvPr id="10259" name="Text Box 25"/>
          <p:cNvSpPr txBox="1">
            <a:spLocks noChangeArrowheads="1"/>
          </p:cNvSpPr>
          <p:nvPr/>
        </p:nvSpPr>
        <p:spPr bwMode="auto">
          <a:xfrm>
            <a:off x="239713" y="3357563"/>
            <a:ext cx="1774825" cy="523875"/>
          </a:xfrm>
          <a:prstGeom prst="rect">
            <a:avLst/>
          </a:prstGeom>
          <a:solidFill>
            <a:srgbClr val="CCFFFF"/>
          </a:solidFill>
          <a:ln w="9525" algn="ctr">
            <a:solidFill>
              <a:srgbClr val="000000"/>
            </a:solidFill>
            <a:miter lim="800000"/>
            <a:headEnd/>
            <a:tailEnd/>
          </a:ln>
          <a:effectLst>
            <a:outerShdw dist="20000" dir="5400000" rotWithShape="0">
              <a:srgbClr val="000000">
                <a:alpha val="37999"/>
              </a:srgbClr>
            </a:outerShdw>
          </a:effectLst>
        </p:spPr>
        <p:txBody>
          <a:bodyPr>
            <a:spAutoFit/>
          </a:bodyPr>
          <a:lstStyle/>
          <a:p>
            <a:pPr algn="ctr">
              <a:defRPr/>
            </a:pPr>
            <a:r>
              <a:rPr lang="hu-HU" sz="1400">
                <a:solidFill>
                  <a:srgbClr val="000000"/>
                </a:solidFill>
                <a:latin typeface="Calibri" pitchFamily="34" charset="0"/>
                <a:cs typeface="Times New Roman" pitchFamily="18" charset="0"/>
              </a:rPr>
              <a:t>Directorate for Animal Breeding</a:t>
            </a:r>
          </a:p>
        </p:txBody>
      </p:sp>
      <p:sp>
        <p:nvSpPr>
          <p:cNvPr id="10260" name="Text Box 50"/>
          <p:cNvSpPr txBox="1">
            <a:spLocks noChangeArrowheads="1"/>
          </p:cNvSpPr>
          <p:nvPr/>
        </p:nvSpPr>
        <p:spPr bwMode="auto">
          <a:xfrm>
            <a:off x="2543175" y="4076700"/>
            <a:ext cx="2401888" cy="523875"/>
          </a:xfrm>
          <a:prstGeom prst="rect">
            <a:avLst/>
          </a:prstGeom>
          <a:solidFill>
            <a:srgbClr val="FFFF00"/>
          </a:solidFill>
          <a:ln w="9525" algn="ctr">
            <a:solidFill>
              <a:srgbClr val="000000"/>
            </a:solidFill>
            <a:miter lim="800000"/>
            <a:headEnd/>
            <a:tailEnd/>
          </a:ln>
          <a:effectLst>
            <a:outerShdw dist="20000" dir="5400000" rotWithShape="0">
              <a:srgbClr val="000000">
                <a:alpha val="37999"/>
              </a:srgbClr>
            </a:outerShdw>
          </a:effectLst>
        </p:spPr>
        <p:txBody>
          <a:bodyPr>
            <a:spAutoFit/>
          </a:bodyPr>
          <a:lstStyle/>
          <a:p>
            <a:pPr algn="ctr">
              <a:defRPr/>
            </a:pPr>
            <a:r>
              <a:rPr lang="hu-HU" sz="1400">
                <a:solidFill>
                  <a:srgbClr val="000000"/>
                </a:solidFill>
                <a:latin typeface="Calibri" pitchFamily="34" charset="0"/>
                <a:cs typeface="Times New Roman" pitchFamily="18" charset="0"/>
              </a:rPr>
              <a:t>Directorate for Oneology and Alcoholic Beverages</a:t>
            </a:r>
          </a:p>
        </p:txBody>
      </p:sp>
      <p:sp>
        <p:nvSpPr>
          <p:cNvPr id="57" name="Text Box 17"/>
          <p:cNvSpPr txBox="1">
            <a:spLocks noChangeArrowheads="1"/>
          </p:cNvSpPr>
          <p:nvPr/>
        </p:nvSpPr>
        <p:spPr bwMode="auto">
          <a:xfrm>
            <a:off x="6623050" y="2346325"/>
            <a:ext cx="1914525" cy="523875"/>
          </a:xfrm>
          <a:prstGeom prst="rect">
            <a:avLst/>
          </a:prstGeom>
          <a:solidFill>
            <a:srgbClr val="DAC2EC"/>
          </a:solidFill>
          <a:ln>
            <a:headEnd/>
            <a:tailEnd/>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hu-HU" sz="1400" dirty="0" err="1">
                <a:cs typeface="Times New Roman" pitchFamily="18" charset="0"/>
              </a:rPr>
              <a:t>Deputy</a:t>
            </a:r>
            <a:r>
              <a:rPr lang="hu-HU" sz="1400" dirty="0">
                <a:cs typeface="Times New Roman" pitchFamily="18" charset="0"/>
              </a:rPr>
              <a:t> </a:t>
            </a:r>
            <a:r>
              <a:rPr lang="hu-HU" sz="1400" dirty="0" err="1">
                <a:cs typeface="Times New Roman" pitchFamily="18" charset="0"/>
              </a:rPr>
              <a:t>President</a:t>
            </a:r>
            <a:r>
              <a:rPr lang="hu-HU" sz="1400" dirty="0">
                <a:cs typeface="Times New Roman" pitchFamily="18" charset="0"/>
              </a:rPr>
              <a:t> </a:t>
            </a:r>
            <a:r>
              <a:rPr lang="hu-HU" sz="1400" dirty="0" err="1">
                <a:cs typeface="Times New Roman" pitchFamily="18" charset="0"/>
              </a:rPr>
              <a:t>for</a:t>
            </a:r>
            <a:r>
              <a:rPr lang="hu-HU" sz="1400" dirty="0">
                <a:cs typeface="Times New Roman" pitchFamily="18" charset="0"/>
              </a:rPr>
              <a:t> </a:t>
            </a:r>
            <a:r>
              <a:rPr lang="hu-HU" sz="1400" dirty="0" err="1">
                <a:cs typeface="Times New Roman" pitchFamily="18" charset="0"/>
              </a:rPr>
              <a:t>Economy</a:t>
            </a:r>
            <a:endParaRPr lang="hu-HU" sz="1400" dirty="0">
              <a:cs typeface="Times New Roman" pitchFamily="18" charset="0"/>
            </a:endParaRPr>
          </a:p>
        </p:txBody>
      </p:sp>
      <p:sp>
        <p:nvSpPr>
          <p:cNvPr id="58" name="Text Box 45"/>
          <p:cNvSpPr txBox="1">
            <a:spLocks noChangeArrowheads="1"/>
          </p:cNvSpPr>
          <p:nvPr/>
        </p:nvSpPr>
        <p:spPr bwMode="auto">
          <a:xfrm>
            <a:off x="8378825" y="1222375"/>
            <a:ext cx="3263900" cy="523875"/>
          </a:xfrm>
          <a:prstGeom prst="rect">
            <a:avLst/>
          </a:prstGeom>
          <a:solidFill>
            <a:srgbClr val="FFC000"/>
          </a:solidFill>
          <a:ln>
            <a:headEnd/>
            <a:tailEnd/>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hu-HU" sz="1400" dirty="0"/>
              <a:t>System Management and </a:t>
            </a:r>
            <a:r>
              <a:rPr lang="hu-HU" sz="1400" dirty="0" err="1"/>
              <a:t>Supervision</a:t>
            </a:r>
            <a:r>
              <a:rPr lang="hu-HU" sz="1400" dirty="0"/>
              <a:t> </a:t>
            </a:r>
            <a:r>
              <a:rPr lang="hu-HU" sz="1400" dirty="0" err="1"/>
              <a:t>Directorate</a:t>
            </a:r>
            <a:endParaRPr lang="hu-HU" sz="1400" dirty="0">
              <a:cs typeface="Times New Roman" pitchFamily="18" charset="0"/>
            </a:endParaRPr>
          </a:p>
        </p:txBody>
      </p:sp>
      <p:sp>
        <p:nvSpPr>
          <p:cNvPr id="59" name="Text Box 42"/>
          <p:cNvSpPr txBox="1">
            <a:spLocks noChangeArrowheads="1"/>
          </p:cNvSpPr>
          <p:nvPr/>
        </p:nvSpPr>
        <p:spPr bwMode="auto">
          <a:xfrm>
            <a:off x="8402638" y="849313"/>
            <a:ext cx="3263900" cy="307975"/>
          </a:xfrm>
          <a:prstGeom prst="rect">
            <a:avLst/>
          </a:prstGeom>
          <a:solidFill>
            <a:srgbClr val="FFC000"/>
          </a:solidFill>
          <a:ln>
            <a:headEnd/>
            <a:tailEnd/>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hu-HU" sz="1400" dirty="0" err="1">
                <a:cs typeface="Times New Roman" pitchFamily="18" charset="0"/>
              </a:rPr>
              <a:t>Internal</a:t>
            </a:r>
            <a:r>
              <a:rPr lang="hu-HU" sz="1400" dirty="0">
                <a:cs typeface="Times New Roman" pitchFamily="18" charset="0"/>
              </a:rPr>
              <a:t> Audit </a:t>
            </a:r>
            <a:r>
              <a:rPr lang="hu-HU" sz="1400" dirty="0" err="1">
                <a:cs typeface="Times New Roman" pitchFamily="18" charset="0"/>
              </a:rPr>
              <a:t>Directorate</a:t>
            </a:r>
            <a:endParaRPr lang="hu-HU" sz="1400" dirty="0">
              <a:cs typeface="Times New Roman" pitchFamily="18" charset="0"/>
            </a:endParaRPr>
          </a:p>
        </p:txBody>
      </p:sp>
      <p:sp>
        <p:nvSpPr>
          <p:cNvPr id="60" name="Text Box 49"/>
          <p:cNvSpPr txBox="1">
            <a:spLocks noChangeArrowheads="1"/>
          </p:cNvSpPr>
          <p:nvPr/>
        </p:nvSpPr>
        <p:spPr bwMode="auto">
          <a:xfrm>
            <a:off x="8878888" y="2349500"/>
            <a:ext cx="3079750" cy="523875"/>
          </a:xfrm>
          <a:prstGeom prst="rect">
            <a:avLst/>
          </a:prstGeom>
          <a:solidFill>
            <a:srgbClr val="00FF00"/>
          </a:solidFill>
          <a:ln w="9525" algn="ctr">
            <a:solidFill>
              <a:srgbClr val="000000"/>
            </a:solidFill>
            <a:miter lim="800000"/>
            <a:headEnd/>
            <a:tailEnd/>
          </a:ln>
          <a:effectLst>
            <a:outerShdw dist="20000" dir="5400000" rotWithShape="0">
              <a:srgbClr val="000000">
                <a:alpha val="37999"/>
              </a:srgbClr>
            </a:outerShdw>
          </a:effectLst>
        </p:spPr>
        <p:txBody>
          <a:bodyPr>
            <a:spAutoFit/>
          </a:bodyPr>
          <a:lstStyle/>
          <a:p>
            <a:pPr algn="ctr" fontAlgn="auto">
              <a:spcBef>
                <a:spcPts val="0"/>
              </a:spcBef>
              <a:spcAft>
                <a:spcPts val="0"/>
              </a:spcAft>
              <a:defRPr/>
            </a:pPr>
            <a:r>
              <a:rPr lang="hu-HU" sz="1400" dirty="0" err="1">
                <a:solidFill>
                  <a:schemeClr val="dk1"/>
                </a:solidFill>
                <a:latin typeface="+mn-lt"/>
                <a:cs typeface="Times New Roman" pitchFamily="18" charset="0"/>
              </a:rPr>
              <a:t>Deputy</a:t>
            </a:r>
            <a:r>
              <a:rPr lang="hu-HU" sz="1400" dirty="0">
                <a:solidFill>
                  <a:schemeClr val="dk1"/>
                </a:solidFill>
                <a:latin typeface="+mn-lt"/>
                <a:cs typeface="Times New Roman" pitchFamily="18" charset="0"/>
              </a:rPr>
              <a:t> </a:t>
            </a:r>
            <a:r>
              <a:rPr lang="hu-HU" sz="1400" dirty="0" err="1">
                <a:solidFill>
                  <a:schemeClr val="dk1"/>
                </a:solidFill>
                <a:latin typeface="+mn-lt"/>
                <a:cs typeface="Times New Roman" pitchFamily="18" charset="0"/>
              </a:rPr>
              <a:t>President</a:t>
            </a:r>
            <a:r>
              <a:rPr lang="hu-HU" sz="1400" dirty="0">
                <a:solidFill>
                  <a:schemeClr val="dk1"/>
                </a:solidFill>
                <a:latin typeface="+mn-lt"/>
                <a:cs typeface="Times New Roman" pitchFamily="18" charset="0"/>
              </a:rPr>
              <a:t> </a:t>
            </a:r>
            <a:r>
              <a:rPr lang="hu-HU" sz="1400" dirty="0" err="1">
                <a:solidFill>
                  <a:schemeClr val="dk1"/>
                </a:solidFill>
                <a:latin typeface="+mn-lt"/>
                <a:cs typeface="Times New Roman" pitchFamily="18" charset="0"/>
              </a:rPr>
              <a:t>for</a:t>
            </a:r>
            <a:r>
              <a:rPr lang="hu-HU" sz="1400" dirty="0">
                <a:solidFill>
                  <a:schemeClr val="dk1"/>
                </a:solidFill>
                <a:latin typeface="+mn-lt"/>
                <a:cs typeface="Times New Roman" pitchFamily="18" charset="0"/>
              </a:rPr>
              <a:t> </a:t>
            </a:r>
            <a:r>
              <a:rPr lang="hu-HU" sz="1400" dirty="0" err="1">
                <a:solidFill>
                  <a:schemeClr val="dk1"/>
                </a:solidFill>
                <a:latin typeface="+mn-lt"/>
                <a:cs typeface="Times New Roman" pitchFamily="18" charset="0"/>
              </a:rPr>
              <a:t>Plant</a:t>
            </a:r>
            <a:r>
              <a:rPr lang="hu-HU" sz="1400" dirty="0">
                <a:solidFill>
                  <a:schemeClr val="dk1"/>
                </a:solidFill>
                <a:latin typeface="+mn-lt"/>
                <a:cs typeface="Times New Roman" pitchFamily="18" charset="0"/>
              </a:rPr>
              <a:t> </a:t>
            </a:r>
            <a:r>
              <a:rPr lang="hu-HU" sz="1400" dirty="0" err="1">
                <a:solidFill>
                  <a:schemeClr val="dk1"/>
                </a:solidFill>
                <a:latin typeface="+mn-lt"/>
                <a:cs typeface="Times New Roman" pitchFamily="18" charset="0"/>
              </a:rPr>
              <a:t>Protection</a:t>
            </a:r>
            <a:r>
              <a:rPr lang="hu-HU" sz="1400" dirty="0">
                <a:solidFill>
                  <a:schemeClr val="dk1"/>
                </a:solidFill>
                <a:latin typeface="+mn-lt"/>
                <a:cs typeface="Times New Roman" pitchFamily="18" charset="0"/>
              </a:rPr>
              <a:t>, </a:t>
            </a:r>
            <a:r>
              <a:rPr lang="hu-HU" sz="1400" dirty="0" err="1">
                <a:solidFill>
                  <a:schemeClr val="dk1"/>
                </a:solidFill>
                <a:latin typeface="+mn-lt"/>
                <a:cs typeface="Times New Roman" pitchFamily="18" charset="0"/>
              </a:rPr>
              <a:t>Soil</a:t>
            </a:r>
            <a:r>
              <a:rPr lang="hu-HU" sz="1400" dirty="0">
                <a:solidFill>
                  <a:schemeClr val="dk1"/>
                </a:solidFill>
                <a:latin typeface="+mn-lt"/>
                <a:cs typeface="Times New Roman" pitchFamily="18" charset="0"/>
              </a:rPr>
              <a:t> and Forest </a:t>
            </a:r>
            <a:r>
              <a:rPr lang="hu-HU" sz="1400" dirty="0" err="1">
                <a:solidFill>
                  <a:schemeClr val="dk1"/>
                </a:solidFill>
                <a:latin typeface="+mn-lt"/>
                <a:cs typeface="Times New Roman" pitchFamily="18" charset="0"/>
              </a:rPr>
              <a:t>Conservation</a:t>
            </a:r>
            <a:endParaRPr lang="hu-HU" sz="1400" dirty="0">
              <a:solidFill>
                <a:schemeClr val="dk1"/>
              </a:solidFill>
              <a:latin typeface="+mn-lt"/>
              <a:cs typeface="Times New Roman" pitchFamily="18" charset="0"/>
            </a:endParaRPr>
          </a:p>
        </p:txBody>
      </p:sp>
      <p:sp>
        <p:nvSpPr>
          <p:cNvPr id="61" name="Téglalap 60"/>
          <p:cNvSpPr>
            <a:spLocks noChangeArrowheads="1"/>
          </p:cNvSpPr>
          <p:nvPr/>
        </p:nvSpPr>
        <p:spPr bwMode="auto">
          <a:xfrm>
            <a:off x="239713" y="2349500"/>
            <a:ext cx="2181225" cy="738188"/>
          </a:xfrm>
          <a:prstGeom prst="rect">
            <a:avLst/>
          </a:prstGeom>
          <a:solidFill>
            <a:srgbClr val="CCFFFF"/>
          </a:solidFill>
          <a:ln w="9525" algn="ctr">
            <a:solidFill>
              <a:srgbClr val="000000"/>
            </a:solidFill>
            <a:miter lim="800000"/>
            <a:headEnd/>
            <a:tailEnd/>
          </a:ln>
          <a:effectLst>
            <a:outerShdw dist="20000" dir="5400000" rotWithShape="0">
              <a:srgbClr val="000000">
                <a:alpha val="37999"/>
              </a:srgbClr>
            </a:outerShdw>
          </a:effectLst>
        </p:spPr>
        <p:txBody>
          <a:bodyPr>
            <a:spAutoFit/>
          </a:bodyPr>
          <a:lstStyle/>
          <a:p>
            <a:pPr algn="ctr" fontAlgn="auto">
              <a:spcBef>
                <a:spcPts val="0"/>
              </a:spcBef>
              <a:spcAft>
                <a:spcPts val="0"/>
              </a:spcAft>
              <a:defRPr/>
            </a:pPr>
            <a:r>
              <a:rPr lang="hu-HU" sz="1400" dirty="0" err="1">
                <a:solidFill>
                  <a:schemeClr val="dk1"/>
                </a:solidFill>
                <a:latin typeface="+mn-lt"/>
                <a:cs typeface="Times New Roman" pitchFamily="18" charset="0"/>
              </a:rPr>
              <a:t>Deputy</a:t>
            </a:r>
            <a:r>
              <a:rPr lang="hu-HU" sz="1400" dirty="0">
                <a:solidFill>
                  <a:schemeClr val="dk1"/>
                </a:solidFill>
                <a:latin typeface="+mn-lt"/>
                <a:cs typeface="Times New Roman" pitchFamily="18" charset="0"/>
              </a:rPr>
              <a:t> </a:t>
            </a:r>
            <a:r>
              <a:rPr lang="hu-HU" sz="1400" dirty="0" err="1">
                <a:solidFill>
                  <a:schemeClr val="dk1"/>
                </a:solidFill>
                <a:latin typeface="+mn-lt"/>
                <a:cs typeface="Times New Roman" pitchFamily="18" charset="0"/>
              </a:rPr>
              <a:t>Prestindent</a:t>
            </a:r>
            <a:r>
              <a:rPr lang="hu-HU" sz="1400" dirty="0">
                <a:solidFill>
                  <a:schemeClr val="dk1"/>
                </a:solidFill>
                <a:latin typeface="+mn-lt"/>
                <a:cs typeface="Times New Roman" pitchFamily="18" charset="0"/>
              </a:rPr>
              <a:t> </a:t>
            </a:r>
            <a:r>
              <a:rPr lang="hu-HU" sz="1400" dirty="0" err="1">
                <a:solidFill>
                  <a:schemeClr val="dk1"/>
                </a:solidFill>
                <a:latin typeface="+mn-lt"/>
                <a:cs typeface="Times New Roman" pitchFamily="18" charset="0"/>
              </a:rPr>
              <a:t>for</a:t>
            </a:r>
            <a:r>
              <a:rPr lang="hu-HU" sz="1400" dirty="0">
                <a:solidFill>
                  <a:schemeClr val="dk1"/>
                </a:solidFill>
                <a:latin typeface="+mn-lt"/>
                <a:cs typeface="Times New Roman" pitchFamily="18" charset="0"/>
              </a:rPr>
              <a:t> </a:t>
            </a:r>
            <a:r>
              <a:rPr lang="hu-HU" sz="1400" dirty="0" err="1">
                <a:solidFill>
                  <a:schemeClr val="dk1"/>
                </a:solidFill>
                <a:latin typeface="+mn-lt"/>
                <a:cs typeface="Times New Roman" pitchFamily="18" charset="0"/>
              </a:rPr>
              <a:t>Animal</a:t>
            </a:r>
            <a:r>
              <a:rPr lang="hu-HU" sz="1400" dirty="0">
                <a:solidFill>
                  <a:schemeClr val="dk1"/>
                </a:solidFill>
                <a:latin typeface="+mn-lt"/>
                <a:cs typeface="Times New Roman" pitchFamily="18" charset="0"/>
              </a:rPr>
              <a:t> </a:t>
            </a:r>
            <a:r>
              <a:rPr lang="hu-HU" sz="1400" dirty="0" err="1">
                <a:solidFill>
                  <a:schemeClr val="dk1"/>
                </a:solidFill>
                <a:latin typeface="+mn-lt"/>
                <a:cs typeface="Times New Roman" pitchFamily="18" charset="0"/>
              </a:rPr>
              <a:t>Breeding</a:t>
            </a:r>
            <a:r>
              <a:rPr lang="hu-HU" sz="1400" dirty="0">
                <a:solidFill>
                  <a:schemeClr val="dk1"/>
                </a:solidFill>
                <a:latin typeface="+mn-lt"/>
                <a:cs typeface="Times New Roman" pitchFamily="18" charset="0"/>
              </a:rPr>
              <a:t> and </a:t>
            </a:r>
            <a:r>
              <a:rPr lang="hu-HU" sz="1400" dirty="0" err="1">
                <a:solidFill>
                  <a:schemeClr val="dk1"/>
                </a:solidFill>
                <a:latin typeface="+mn-lt"/>
                <a:cs typeface="Times New Roman" pitchFamily="18" charset="0"/>
              </a:rPr>
              <a:t>Plant</a:t>
            </a:r>
            <a:r>
              <a:rPr lang="hu-HU" sz="1400" dirty="0">
                <a:solidFill>
                  <a:schemeClr val="dk1"/>
                </a:solidFill>
                <a:latin typeface="+mn-lt"/>
                <a:cs typeface="Times New Roman" pitchFamily="18" charset="0"/>
              </a:rPr>
              <a:t> </a:t>
            </a:r>
            <a:r>
              <a:rPr lang="hu-HU" sz="1400" dirty="0" err="1">
                <a:solidFill>
                  <a:schemeClr val="dk1"/>
                </a:solidFill>
                <a:latin typeface="+mn-lt"/>
                <a:cs typeface="Times New Roman" pitchFamily="18" charset="0"/>
              </a:rPr>
              <a:t>Cultivation</a:t>
            </a:r>
            <a:endParaRPr lang="hu-HU" sz="1400" dirty="0">
              <a:solidFill>
                <a:schemeClr val="dk1"/>
              </a:solidFill>
              <a:latin typeface="+mn-lt"/>
              <a:cs typeface="Times New Roman" pitchFamily="18" charset="0"/>
            </a:endParaRPr>
          </a:p>
        </p:txBody>
      </p:sp>
      <p:sp>
        <p:nvSpPr>
          <p:cNvPr id="10266" name="Text Box 55"/>
          <p:cNvSpPr txBox="1">
            <a:spLocks noChangeArrowheads="1"/>
          </p:cNvSpPr>
          <p:nvPr/>
        </p:nvSpPr>
        <p:spPr bwMode="auto">
          <a:xfrm>
            <a:off x="239713" y="4149725"/>
            <a:ext cx="1728787" cy="738188"/>
          </a:xfrm>
          <a:prstGeom prst="rect">
            <a:avLst/>
          </a:prstGeom>
          <a:solidFill>
            <a:srgbClr val="CCFFFF"/>
          </a:solidFill>
          <a:ln w="9525" algn="ctr">
            <a:solidFill>
              <a:srgbClr val="000000"/>
            </a:solidFill>
            <a:miter lim="800000"/>
            <a:headEnd/>
            <a:tailEnd/>
          </a:ln>
          <a:effectLst>
            <a:outerShdw dist="20000" dir="5400000" rotWithShape="0">
              <a:srgbClr val="000000">
                <a:alpha val="37999"/>
              </a:srgbClr>
            </a:outerShdw>
          </a:effectLst>
        </p:spPr>
        <p:txBody>
          <a:bodyPr>
            <a:spAutoFit/>
          </a:bodyPr>
          <a:lstStyle/>
          <a:p>
            <a:pPr algn="ctr">
              <a:defRPr/>
            </a:pPr>
            <a:r>
              <a:rPr lang="hu-HU" sz="1400">
                <a:solidFill>
                  <a:srgbClr val="000000"/>
                </a:solidFill>
                <a:latin typeface="Calibri" pitchFamily="34" charset="0"/>
                <a:cs typeface="Times New Roman" pitchFamily="18" charset="0"/>
              </a:rPr>
              <a:t>Directorate for Plant Production and Horticulture</a:t>
            </a:r>
          </a:p>
        </p:txBody>
      </p:sp>
      <p:sp>
        <p:nvSpPr>
          <p:cNvPr id="10267" name="Line 30"/>
          <p:cNvSpPr>
            <a:spLocks noChangeShapeType="1"/>
          </p:cNvSpPr>
          <p:nvPr/>
        </p:nvSpPr>
        <p:spPr bwMode="auto">
          <a:xfrm>
            <a:off x="9169400" y="2924175"/>
            <a:ext cx="0" cy="1873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hu-HU"/>
          </a:p>
        </p:txBody>
      </p:sp>
      <p:sp>
        <p:nvSpPr>
          <p:cNvPr id="10268" name="Line 31"/>
          <p:cNvSpPr>
            <a:spLocks noChangeShapeType="1"/>
          </p:cNvSpPr>
          <p:nvPr/>
        </p:nvSpPr>
        <p:spPr bwMode="auto">
          <a:xfrm>
            <a:off x="9169400" y="3357563"/>
            <a:ext cx="3825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69" name="Line 32"/>
          <p:cNvSpPr>
            <a:spLocks noChangeShapeType="1"/>
          </p:cNvSpPr>
          <p:nvPr/>
        </p:nvSpPr>
        <p:spPr bwMode="auto">
          <a:xfrm>
            <a:off x="9169400" y="3933825"/>
            <a:ext cx="3825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70" name="Line 33"/>
          <p:cNvSpPr>
            <a:spLocks noChangeShapeType="1"/>
          </p:cNvSpPr>
          <p:nvPr/>
        </p:nvSpPr>
        <p:spPr bwMode="auto">
          <a:xfrm>
            <a:off x="9169400" y="4797425"/>
            <a:ext cx="3825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71" name="Line 34"/>
          <p:cNvSpPr>
            <a:spLocks noChangeShapeType="1"/>
          </p:cNvSpPr>
          <p:nvPr/>
        </p:nvSpPr>
        <p:spPr bwMode="auto">
          <a:xfrm>
            <a:off x="7808913" y="989013"/>
            <a:ext cx="606425" cy="285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72" name="Line 35"/>
          <p:cNvSpPr>
            <a:spLocks noChangeShapeType="1"/>
          </p:cNvSpPr>
          <p:nvPr/>
        </p:nvSpPr>
        <p:spPr bwMode="auto">
          <a:xfrm flipH="1">
            <a:off x="6000750" y="1123950"/>
            <a:ext cx="4763" cy="103187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hu-HU"/>
          </a:p>
        </p:txBody>
      </p:sp>
      <p:sp>
        <p:nvSpPr>
          <p:cNvPr id="10273" name="Line 36"/>
          <p:cNvSpPr>
            <a:spLocks noChangeShapeType="1"/>
          </p:cNvSpPr>
          <p:nvPr/>
        </p:nvSpPr>
        <p:spPr bwMode="auto">
          <a:xfrm>
            <a:off x="1487488" y="2205038"/>
            <a:ext cx="8545512"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hu-HU"/>
          </a:p>
        </p:txBody>
      </p:sp>
      <p:sp>
        <p:nvSpPr>
          <p:cNvPr id="10274" name="Line 37"/>
          <p:cNvSpPr>
            <a:spLocks noChangeShapeType="1"/>
          </p:cNvSpPr>
          <p:nvPr/>
        </p:nvSpPr>
        <p:spPr bwMode="auto">
          <a:xfrm>
            <a:off x="1487488" y="22050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75" name="Line 38"/>
          <p:cNvSpPr>
            <a:spLocks noChangeShapeType="1"/>
          </p:cNvSpPr>
          <p:nvPr/>
        </p:nvSpPr>
        <p:spPr bwMode="auto">
          <a:xfrm>
            <a:off x="4464050" y="2205038"/>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76" name="Line 39"/>
          <p:cNvSpPr>
            <a:spLocks noChangeShapeType="1"/>
          </p:cNvSpPr>
          <p:nvPr/>
        </p:nvSpPr>
        <p:spPr bwMode="auto">
          <a:xfrm>
            <a:off x="7632700" y="22050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77" name="Line 40"/>
          <p:cNvSpPr>
            <a:spLocks noChangeShapeType="1"/>
          </p:cNvSpPr>
          <p:nvPr/>
        </p:nvSpPr>
        <p:spPr bwMode="auto">
          <a:xfrm>
            <a:off x="10033000" y="22050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78" name="Line 41"/>
          <p:cNvSpPr>
            <a:spLocks noChangeShapeType="1"/>
          </p:cNvSpPr>
          <p:nvPr/>
        </p:nvSpPr>
        <p:spPr bwMode="auto">
          <a:xfrm>
            <a:off x="2255838" y="3141663"/>
            <a:ext cx="0" cy="13668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hu-HU"/>
          </a:p>
        </p:txBody>
      </p:sp>
      <p:sp>
        <p:nvSpPr>
          <p:cNvPr id="10279" name="Line 42"/>
          <p:cNvSpPr>
            <a:spLocks noChangeShapeType="1"/>
          </p:cNvSpPr>
          <p:nvPr/>
        </p:nvSpPr>
        <p:spPr bwMode="auto">
          <a:xfrm flipH="1">
            <a:off x="1968500" y="3716338"/>
            <a:ext cx="2873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80" name="Line 43"/>
          <p:cNvSpPr>
            <a:spLocks noChangeShapeType="1"/>
          </p:cNvSpPr>
          <p:nvPr/>
        </p:nvSpPr>
        <p:spPr bwMode="auto">
          <a:xfrm flipH="1">
            <a:off x="1968500" y="4508500"/>
            <a:ext cx="2873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81" name="Line 44"/>
          <p:cNvSpPr>
            <a:spLocks noChangeShapeType="1"/>
          </p:cNvSpPr>
          <p:nvPr/>
        </p:nvSpPr>
        <p:spPr bwMode="auto">
          <a:xfrm>
            <a:off x="5214938" y="2854325"/>
            <a:ext cx="17462" cy="20145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82" name="Line 45"/>
          <p:cNvSpPr>
            <a:spLocks noChangeShapeType="1"/>
          </p:cNvSpPr>
          <p:nvPr/>
        </p:nvSpPr>
        <p:spPr bwMode="auto">
          <a:xfrm>
            <a:off x="5232400" y="3644900"/>
            <a:ext cx="2873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83" name="Line 46"/>
          <p:cNvSpPr>
            <a:spLocks noChangeShapeType="1"/>
          </p:cNvSpPr>
          <p:nvPr/>
        </p:nvSpPr>
        <p:spPr bwMode="auto">
          <a:xfrm>
            <a:off x="5232400" y="4437063"/>
            <a:ext cx="2873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84" name="Line 47"/>
          <p:cNvSpPr>
            <a:spLocks noChangeShapeType="1"/>
          </p:cNvSpPr>
          <p:nvPr/>
        </p:nvSpPr>
        <p:spPr bwMode="auto">
          <a:xfrm flipH="1">
            <a:off x="4945063" y="3644900"/>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85" name="Line 48"/>
          <p:cNvSpPr>
            <a:spLocks noChangeShapeType="1"/>
          </p:cNvSpPr>
          <p:nvPr/>
        </p:nvSpPr>
        <p:spPr bwMode="auto">
          <a:xfrm flipH="1">
            <a:off x="4945063" y="4437063"/>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86" name="Line 49"/>
          <p:cNvSpPr>
            <a:spLocks noChangeShapeType="1"/>
          </p:cNvSpPr>
          <p:nvPr/>
        </p:nvSpPr>
        <p:spPr bwMode="auto">
          <a:xfrm>
            <a:off x="7797800" y="1136650"/>
            <a:ext cx="555625" cy="3714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87" name="Line 50"/>
          <p:cNvSpPr>
            <a:spLocks noChangeShapeType="1"/>
          </p:cNvSpPr>
          <p:nvPr/>
        </p:nvSpPr>
        <p:spPr bwMode="auto">
          <a:xfrm flipH="1">
            <a:off x="3790950" y="1149350"/>
            <a:ext cx="657225" cy="3349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88" name="Line 53"/>
          <p:cNvSpPr>
            <a:spLocks noChangeShapeType="1"/>
          </p:cNvSpPr>
          <p:nvPr/>
        </p:nvSpPr>
        <p:spPr bwMode="auto">
          <a:xfrm>
            <a:off x="2544763" y="5445125"/>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89" name="Line 54"/>
          <p:cNvSpPr>
            <a:spLocks noChangeShapeType="1"/>
          </p:cNvSpPr>
          <p:nvPr/>
        </p:nvSpPr>
        <p:spPr bwMode="auto">
          <a:xfrm>
            <a:off x="7823200" y="5445125"/>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6" name="Text Box 42"/>
          <p:cNvSpPr txBox="1">
            <a:spLocks noChangeArrowheads="1"/>
          </p:cNvSpPr>
          <p:nvPr/>
        </p:nvSpPr>
        <p:spPr bwMode="auto">
          <a:xfrm>
            <a:off x="4375150" y="1387475"/>
            <a:ext cx="3455988" cy="307975"/>
          </a:xfrm>
          <a:prstGeom prst="rect">
            <a:avLst/>
          </a:prstGeom>
          <a:solidFill>
            <a:srgbClr val="FFC000"/>
          </a:solidFill>
          <a:ln>
            <a:headEnd/>
            <a:tailEnd/>
          </a:ln>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hu-HU" sz="1400" dirty="0" err="1">
                <a:solidFill>
                  <a:srgbClr val="000000"/>
                </a:solidFill>
                <a:cs typeface="Times New Roman" pitchFamily="18" charset="0"/>
              </a:rPr>
              <a:t>Priority</a:t>
            </a:r>
            <a:r>
              <a:rPr lang="hu-HU" sz="1400" dirty="0">
                <a:solidFill>
                  <a:srgbClr val="000000"/>
                </a:solidFill>
                <a:cs typeface="Times New Roman" pitchFamily="18" charset="0"/>
              </a:rPr>
              <a:t> </a:t>
            </a:r>
            <a:r>
              <a:rPr lang="hu-HU" sz="1400" dirty="0" err="1">
                <a:solidFill>
                  <a:srgbClr val="000000"/>
                </a:solidFill>
                <a:cs typeface="Times New Roman" pitchFamily="18" charset="0"/>
              </a:rPr>
              <a:t>Cases</a:t>
            </a:r>
            <a:r>
              <a:rPr lang="hu-HU" sz="1400" dirty="0">
                <a:solidFill>
                  <a:srgbClr val="000000"/>
                </a:solidFill>
                <a:cs typeface="Times New Roman" pitchFamily="18" charset="0"/>
              </a:rPr>
              <a:t> </a:t>
            </a:r>
            <a:r>
              <a:rPr lang="hu-HU" sz="1400" dirty="0" err="1">
                <a:solidFill>
                  <a:srgbClr val="000000"/>
                </a:solidFill>
                <a:cs typeface="Times New Roman" pitchFamily="18" charset="0"/>
              </a:rPr>
              <a:t>Directorate</a:t>
            </a:r>
            <a:endParaRPr lang="hu-HU" sz="1400" dirty="0">
              <a:solidFill>
                <a:srgbClr val="000000"/>
              </a:solidFill>
              <a:latin typeface="Arial" pitchFamily="34" charset="0"/>
              <a:cs typeface="Times New Roman" pitchFamily="18" charset="0"/>
            </a:endParaRPr>
          </a:p>
        </p:txBody>
      </p:sp>
      <p:sp>
        <p:nvSpPr>
          <p:cNvPr id="10291" name="Line 56"/>
          <p:cNvSpPr>
            <a:spLocks noChangeShapeType="1"/>
          </p:cNvSpPr>
          <p:nvPr/>
        </p:nvSpPr>
        <p:spPr bwMode="auto">
          <a:xfrm>
            <a:off x="6919913" y="1123950"/>
            <a:ext cx="12700" cy="2349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hu-HU"/>
          </a:p>
        </p:txBody>
      </p:sp>
      <p:sp>
        <p:nvSpPr>
          <p:cNvPr id="10292" name="Oval 57"/>
          <p:cNvSpPr>
            <a:spLocks noChangeArrowheads="1"/>
          </p:cNvSpPr>
          <p:nvPr/>
        </p:nvSpPr>
        <p:spPr bwMode="auto">
          <a:xfrm>
            <a:off x="2484438" y="3259138"/>
            <a:ext cx="2714625" cy="612775"/>
          </a:xfrm>
          <a:prstGeom prst="ellipse">
            <a:avLst/>
          </a:prstGeom>
          <a:noFill/>
          <a:ln w="412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hu-HU" altLang="hu-HU">
              <a:latin typeface="Calibri" panose="020F0502020204030204" pitchFamily="34" charset="0"/>
            </a:endParaRPr>
          </a:p>
        </p:txBody>
      </p:sp>
      <p:sp>
        <p:nvSpPr>
          <p:cNvPr id="10293" name="Téglalap 52"/>
          <p:cNvSpPr>
            <a:spLocks noChangeArrowheads="1"/>
          </p:cNvSpPr>
          <p:nvPr/>
        </p:nvSpPr>
        <p:spPr bwMode="auto">
          <a:xfrm>
            <a:off x="8632825" y="5672138"/>
            <a:ext cx="35591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hu-HU" altLang="hu-HU" sz="1400" b="1" u="sng">
                <a:latin typeface="Times New Roman" panose="02020603050405020304" pitchFamily="18" charset="0"/>
                <a:cs typeface="Times New Roman" panose="02020603050405020304" pitchFamily="18" charset="0"/>
              </a:rPr>
              <a:t>District Offices</a:t>
            </a:r>
          </a:p>
          <a:p>
            <a:pPr algn="ctr" eaLnBrk="1" hangingPunct="1"/>
            <a:r>
              <a:rPr lang="hu-HU" altLang="hu-HU" sz="1400" b="1">
                <a:latin typeface="Times New Roman" panose="02020603050405020304" pitchFamily="18" charset="0"/>
                <a:cs typeface="Times New Roman" panose="02020603050405020304" pitchFamily="18" charset="0"/>
              </a:rPr>
              <a:t>LOCAL LEVEL</a:t>
            </a:r>
          </a:p>
        </p:txBody>
      </p:sp>
      <p:sp>
        <p:nvSpPr>
          <p:cNvPr id="54" name="Téglalap 53"/>
          <p:cNvSpPr/>
          <p:nvPr/>
        </p:nvSpPr>
        <p:spPr>
          <a:xfrm>
            <a:off x="6388100" y="6264275"/>
            <a:ext cx="2941638" cy="307975"/>
          </a:xfrm>
          <a:prstGeom prst="rect">
            <a:avLst/>
          </a:prstGeom>
        </p:spPr>
        <p:style>
          <a:lnRef idx="1">
            <a:schemeClr val="accent6"/>
          </a:lnRef>
          <a:fillRef idx="3">
            <a:schemeClr val="accent6"/>
          </a:fillRef>
          <a:effectRef idx="2">
            <a:schemeClr val="accent6"/>
          </a:effectRef>
          <a:fontRef idx="minor">
            <a:schemeClr val="lt1"/>
          </a:fontRef>
        </p:style>
        <p:txBody>
          <a:bodyPr>
            <a:spAutoFit/>
          </a:bodyPr>
          <a:lstStyle/>
          <a:p>
            <a:pPr algn="ctr">
              <a:defRPr/>
            </a:pPr>
            <a:r>
              <a:rPr lang="hu-HU" sz="1400" dirty="0" err="1">
                <a:solidFill>
                  <a:srgbClr val="000000"/>
                </a:solidFill>
                <a:cs typeface="Times New Roman" pitchFamily="18" charset="0"/>
              </a:rPr>
              <a:t>Food</a:t>
            </a:r>
            <a:r>
              <a:rPr lang="hu-HU" sz="1400" dirty="0">
                <a:solidFill>
                  <a:srgbClr val="000000"/>
                </a:solidFill>
                <a:cs typeface="Times New Roman" pitchFamily="18" charset="0"/>
              </a:rPr>
              <a:t> </a:t>
            </a:r>
            <a:r>
              <a:rPr lang="hu-HU" sz="1400" dirty="0" err="1">
                <a:solidFill>
                  <a:srgbClr val="000000"/>
                </a:solidFill>
                <a:cs typeface="Times New Roman" pitchFamily="18" charset="0"/>
              </a:rPr>
              <a:t>Safety</a:t>
            </a:r>
            <a:r>
              <a:rPr lang="hu-HU" sz="1400" dirty="0">
                <a:solidFill>
                  <a:srgbClr val="000000"/>
                </a:solidFill>
                <a:cs typeface="Times New Roman" pitchFamily="18" charset="0"/>
              </a:rPr>
              <a:t> and </a:t>
            </a:r>
            <a:r>
              <a:rPr lang="hu-HU" sz="1400" dirty="0" err="1">
                <a:solidFill>
                  <a:srgbClr val="000000"/>
                </a:solidFill>
                <a:cs typeface="Times New Roman" pitchFamily="18" charset="0"/>
              </a:rPr>
              <a:t>Animal</a:t>
            </a:r>
            <a:r>
              <a:rPr lang="hu-HU" sz="1400" dirty="0">
                <a:solidFill>
                  <a:srgbClr val="000000"/>
                </a:solidFill>
                <a:cs typeface="Times New Roman" pitchFamily="18" charset="0"/>
              </a:rPr>
              <a:t> Health </a:t>
            </a:r>
            <a:r>
              <a:rPr lang="hu-HU" sz="1400" dirty="0" err="1">
                <a:solidFill>
                  <a:srgbClr val="000000"/>
                </a:solidFill>
                <a:cs typeface="Times New Roman" pitchFamily="18" charset="0"/>
              </a:rPr>
              <a:t>Units</a:t>
            </a:r>
            <a:endParaRPr lang="hu-HU" sz="1400" dirty="0">
              <a:solidFill>
                <a:srgbClr val="000000"/>
              </a:solidFill>
              <a:cs typeface="Times New Roman" pitchFamily="18" charset="0"/>
            </a:endParaRPr>
          </a:p>
        </p:txBody>
      </p:sp>
    </p:spTree>
    <p:extLst>
      <p:ext uri="{BB962C8B-B14F-4D97-AF65-F5344CB8AC3E}">
        <p14:creationId xmlns:p14="http://schemas.microsoft.com/office/powerpoint/2010/main" val="82791398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316</Words>
  <Application>Microsoft Office PowerPoint</Application>
  <PresentationFormat>Szélesvásznú</PresentationFormat>
  <Paragraphs>34</Paragraphs>
  <Slides>1</Slides>
  <Notes>1</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vt:i4>
      </vt:variant>
    </vt:vector>
  </HeadingPairs>
  <TitlesOfParts>
    <vt:vector size="6" baseType="lpstr">
      <vt:lpstr>Arial</vt:lpstr>
      <vt:lpstr>Calibri</vt:lpstr>
      <vt:lpstr>Calibri Light</vt:lpstr>
      <vt:lpstr>Times New Roman</vt:lpstr>
      <vt:lpstr>Office-téma</vt:lpstr>
      <vt:lpstr>PowerPoint bemutató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Dr. Pleva György</dc:creator>
  <cp:lastModifiedBy>Amministrazione Soci</cp:lastModifiedBy>
  <cp:revision>1</cp:revision>
  <dcterms:created xsi:type="dcterms:W3CDTF">2018-07-11T08:51:54Z</dcterms:created>
  <dcterms:modified xsi:type="dcterms:W3CDTF">2018-07-11T09:03:39Z</dcterms:modified>
</cp:coreProperties>
</file>